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36"/>
  </p:handoutMasterIdLst>
  <p:sldIdLst>
    <p:sldId id="322" r:id="rId3"/>
    <p:sldId id="323" r:id="rId5"/>
    <p:sldId id="366" r:id="rId6"/>
    <p:sldId id="370" r:id="rId7"/>
    <p:sldId id="372" r:id="rId8"/>
    <p:sldId id="414" r:id="rId9"/>
    <p:sldId id="413" r:id="rId10"/>
    <p:sldId id="419" r:id="rId11"/>
    <p:sldId id="373" r:id="rId12"/>
    <p:sldId id="375" r:id="rId13"/>
    <p:sldId id="376" r:id="rId14"/>
    <p:sldId id="384" r:id="rId15"/>
    <p:sldId id="385" r:id="rId16"/>
    <p:sldId id="380" r:id="rId17"/>
    <p:sldId id="382" r:id="rId18"/>
    <p:sldId id="415" r:id="rId19"/>
    <p:sldId id="416" r:id="rId20"/>
    <p:sldId id="417" r:id="rId21"/>
    <p:sldId id="418" r:id="rId22"/>
    <p:sldId id="410" r:id="rId23"/>
    <p:sldId id="390" r:id="rId24"/>
    <p:sldId id="401" r:id="rId25"/>
    <p:sldId id="412" r:id="rId26"/>
    <p:sldId id="402" r:id="rId27"/>
    <p:sldId id="387" r:id="rId28"/>
    <p:sldId id="389" r:id="rId29"/>
    <p:sldId id="408" r:id="rId30"/>
    <p:sldId id="362" r:id="rId31"/>
    <p:sldId id="363" r:id="rId32"/>
    <p:sldId id="367" r:id="rId33"/>
    <p:sldId id="364" r:id="rId34"/>
    <p:sldId id="365"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AKA VET LAB" initials="MV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74" d="100"/>
          <a:sy n="74" d="100"/>
        </p:scale>
        <p:origin x="-1266" y="-90"/>
      </p:cViewPr>
      <p:guideLst>
        <p:guide orient="horz" pos="2160"/>
        <p:guide pos="2880"/>
      </p:guideLst>
    </p:cSldViewPr>
  </p:slideViewPr>
  <p:outlineViewPr>
    <p:cViewPr>
      <p:scale>
        <a:sx n="33" d="100"/>
        <a:sy n="33" d="100"/>
      </p:scale>
      <p:origin x="0" y="-1056"/>
    </p:cViewPr>
  </p:outlineViewPr>
  <p:notesTextViewPr>
    <p:cViewPr>
      <p:scale>
        <a:sx n="1" d="1"/>
        <a:sy n="1" d="1"/>
      </p:scale>
      <p:origin x="0" y="0"/>
    </p:cViewPr>
  </p:notesTextViewPr>
  <p:sorterViewPr>
    <p:cViewPr>
      <p:scale>
        <a:sx n="100" d="100"/>
        <a:sy n="100" d="100"/>
      </p:scale>
      <p:origin x="0" y="0"/>
    </p:cViewPr>
  </p:sorterViewPr>
  <p:notesViewPr>
    <p:cSldViewPr>
      <p:cViewPr>
        <p:scale>
          <a:sx n="50" d="100"/>
          <a:sy n="50" d="100"/>
        </p:scale>
        <p:origin x="-3108" y="-4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0" Type="http://schemas.openxmlformats.org/officeDocument/2006/relationships/commentAuthors" Target="commentAuthors.xml"/><Relationship Id="rId4" Type="http://schemas.openxmlformats.org/officeDocument/2006/relationships/notesMaster" Target="notesMasters/notesMaster1.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2-06T09:31:37.13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ea typeface="+mn-ea"/>
                <a:cs typeface="Arial" panose="020B0604020202020204" pitchFamily="34" charset="0"/>
              </a:defRPr>
            </a:lvl1pPr>
          </a:lstStyle>
          <a:p>
            <a:pPr>
              <a:defRPr/>
            </a:pPr>
            <a:endParaRPr lang="en-US"/>
          </a:p>
        </p:txBody>
      </p:sp>
      <p:sp>
        <p:nvSpPr>
          <p:cNvPr id="16387" name="Rectangle 1027"/>
          <p:cNvSpPr>
            <a:spLocks noGrp="1" noChangeArrowheads="1"/>
          </p:cNvSpPr>
          <p:nvPr>
            <p:ph type="dt" sz="quarter"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a:defRPr/>
            </a:pPr>
            <a:fld id="{2DF177DA-66EB-421A-B20F-C48E532EB287}" type="datetimeFigureOut">
              <a:rPr lang="en-US"/>
            </a:fld>
            <a:endParaRPr lang="en-US"/>
          </a:p>
        </p:txBody>
      </p:sp>
      <p:sp>
        <p:nvSpPr>
          <p:cNvPr id="16388" name="Rectangle 1028"/>
          <p:cNvSpPr>
            <a:spLocks noGrp="1" noChangeArrowheads="1"/>
          </p:cNvSpPr>
          <p:nvPr>
            <p:ph type="ftr" sz="quarter" idx="2"/>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ea typeface="+mn-ea"/>
                <a:cs typeface="Arial" panose="020B0604020202020204" pitchFamily="34" charset="0"/>
              </a:defRPr>
            </a:lvl1pPr>
          </a:lstStyle>
          <a:p>
            <a:pPr>
              <a:defRPr/>
            </a:pPr>
            <a:endParaRPr lang="en-US"/>
          </a:p>
        </p:txBody>
      </p:sp>
      <p:sp>
        <p:nvSpPr>
          <p:cNvPr id="16389"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smtClean="0">
                <a:latin typeface="Arial" panose="020B0604020202020204" pitchFamily="34" charset="0"/>
              </a:defRPr>
            </a:lvl1pPr>
          </a:lstStyle>
          <a:p>
            <a:pPr>
              <a:defRPr/>
            </a:pPr>
            <a:fld id="{9583B9A5-F775-423E-8F65-7BD218BF84AB}" type="slidenum">
              <a:rPr lang="en-US"/>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defRPr>
            </a:lvl1pPr>
          </a:lstStyle>
          <a:p>
            <a:pPr>
              <a:defRPr/>
            </a:pPr>
            <a:fld id="{90F5BD33-4D89-451D-8198-35F29B0006DD}" type="datetimeFigureOut">
              <a:rPr lang="en-US"/>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endParaRPr lang="en-US" noProof="0" smtClean="0"/>
          </a:p>
          <a:p>
            <a:pPr lvl="1"/>
            <a:r>
              <a:rPr lang="en-US" noProof="0" smtClean="0"/>
              <a:t>Second level</a:t>
            </a:r>
            <a:endParaRPr lang="en-US" noProof="0" smtClean="0"/>
          </a:p>
          <a:p>
            <a:pPr lvl="2"/>
            <a:r>
              <a:rPr lang="en-US" noProof="0" smtClean="0"/>
              <a:t>Third level</a:t>
            </a:r>
            <a:endParaRPr lang="en-US" noProof="0" smtClean="0"/>
          </a:p>
          <a:p>
            <a:pPr lvl="3"/>
            <a:r>
              <a:rPr lang="en-US" noProof="0" smtClean="0"/>
              <a:t>Fourth level</a:t>
            </a:r>
            <a:endParaRPr lang="en-US" noProof="0" smtClean="0"/>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eaLnBrk="1" hangingPunct="1">
              <a:defRPr sz="1200" smtClean="0">
                <a:latin typeface="Calibri" panose="020F0502020204030204" pitchFamily="34" charset="0"/>
              </a:defRPr>
            </a:lvl1pPr>
          </a:lstStyle>
          <a:p>
            <a:pPr>
              <a:defRPr/>
            </a:pPr>
            <a:fld id="{97D5A24E-663A-432A-A897-91589285A754}" type="slidenum">
              <a:rPr lang="en-US"/>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ln>
        </p:spPr>
      </p:sp>
      <p:sp>
        <p:nvSpPr>
          <p:cNvPr id="58371" name="Notes Placeholder 2"/>
          <p:cNvSpPr>
            <a:spLocks noGrp="1"/>
          </p:cNvSpPr>
          <p:nvPr>
            <p:ph type="body" idx="1"/>
          </p:nvPr>
        </p:nvSpPr>
        <p:spPr bwMode="auto">
          <a:noFill/>
        </p:spPr>
        <p:txBody>
          <a:bodyPr wrap="square" numCol="1" anchor="t" anchorCtr="0" compatLnSpc="1"/>
          <a:lstStyle/>
          <a:p>
            <a:r>
              <a:rPr lang="en-US" dirty="0" smtClean="0">
                <a:ea typeface="MS PGothic" panose="020B0600070205080204" pitchFamily="34" charset="-128"/>
              </a:rPr>
              <a:t>Introduce instructor (self).</a:t>
            </a:r>
            <a:endParaRPr lang="en-US" dirty="0" smtClean="0">
              <a:ea typeface="MS PGothic" panose="020B0600070205080204" pitchFamily="34" charset="-128"/>
            </a:endParaRPr>
          </a:p>
        </p:txBody>
      </p:sp>
      <p:sp>
        <p:nvSpPr>
          <p:cNvPr id="58372" name="Slide Number Placeholder 3"/>
          <p:cNvSpPr>
            <a:spLocks noGrp="1"/>
          </p:cNvSpPr>
          <p:nvPr>
            <p:ph type="sldNum" sz="quarter" idx="5"/>
          </p:nvPr>
        </p:nvSpPr>
        <p:spPr bwMode="auto">
          <a:noFill/>
          <a:ln>
            <a:miter lim="800000"/>
          </a:ln>
        </p:spPr>
        <p:txBody>
          <a:bodyPr/>
          <a:lstStyle/>
          <a:p>
            <a:fld id="{8C58400B-0B45-4A8F-9CE4-EA53D9060D39}" type="slidenum">
              <a:rPr lang="en-US"/>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ln>
        </p:spPr>
      </p:sp>
      <p:sp>
        <p:nvSpPr>
          <p:cNvPr id="100355" name="Notes Placeholder 2"/>
          <p:cNvSpPr>
            <a:spLocks noGrp="1"/>
          </p:cNvSpPr>
          <p:nvPr>
            <p:ph type="body" idx="1"/>
          </p:nvPr>
        </p:nvSpPr>
        <p:spPr bwMode="auto">
          <a:noFill/>
        </p:spPr>
        <p:txBody>
          <a:bodyPr wrap="square" numCol="1" anchor="t" anchorCtr="0" compatLnSpc="1"/>
          <a:lstStyle/>
          <a:p>
            <a:endParaRPr lang="en-US" smtClean="0">
              <a:ea typeface="MS PGothic" panose="020B0600070205080204" pitchFamily="34" charset="-128"/>
            </a:endParaRPr>
          </a:p>
        </p:txBody>
      </p:sp>
      <p:sp>
        <p:nvSpPr>
          <p:cNvPr id="100356" name="Slide Number Placeholder 3"/>
          <p:cNvSpPr>
            <a:spLocks noGrp="1"/>
          </p:cNvSpPr>
          <p:nvPr>
            <p:ph type="sldNum" sz="quarter" idx="5"/>
          </p:nvPr>
        </p:nvSpPr>
        <p:spPr bwMode="auto">
          <a:noFill/>
          <a:ln>
            <a:miter lim="800000"/>
          </a:ln>
        </p:spPr>
        <p:txBody>
          <a:bodyPr/>
          <a:lstStyle/>
          <a:p>
            <a:fld id="{24E1274C-0886-43E9-8A83-A8398AA032CD}" type="slidenum">
              <a:rPr lang="en-US"/>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ln>
        </p:spPr>
      </p:sp>
      <p:sp>
        <p:nvSpPr>
          <p:cNvPr id="104451" name="Notes Placeholder 2"/>
          <p:cNvSpPr>
            <a:spLocks noGrp="1"/>
          </p:cNvSpPr>
          <p:nvPr>
            <p:ph type="body" idx="1"/>
          </p:nvPr>
        </p:nvSpPr>
        <p:spPr bwMode="auto"/>
        <p:txBody>
          <a:bodyPr wrap="square" numCol="1" anchor="t" anchorCtr="0" compatLnSpc="1"/>
          <a:lstStyle/>
          <a:p>
            <a:pPr>
              <a:defRPr/>
            </a:pPr>
            <a:r>
              <a:rPr lang="en-US" b="1" dirty="0"/>
              <a:t>Evaluation</a:t>
            </a:r>
            <a:endParaRPr lang="en-US" b="1" dirty="0"/>
          </a:p>
          <a:p>
            <a:pPr marL="171450" indent="-171450">
              <a:buFont typeface="Arial" panose="020B0604020202020204" pitchFamily="34" charset="0"/>
              <a:buChar char="•"/>
              <a:defRPr/>
            </a:pPr>
            <a:r>
              <a:rPr lang="en-US" dirty="0"/>
              <a:t> Ask students to complete the course evaluation and to put it in the evaluation box (alternately, give students instructions for completing the evaluation on-line). </a:t>
            </a:r>
            <a:endParaRPr lang="en-US" dirty="0"/>
          </a:p>
          <a:p>
            <a:pPr>
              <a:defRPr/>
            </a:pPr>
            <a:endParaRPr lang="en-US" smtClean="0"/>
          </a:p>
          <a:p>
            <a:pPr>
              <a:defRPr/>
            </a:pPr>
            <a:endParaRPr lang="en-US" smtClean="0"/>
          </a:p>
        </p:txBody>
      </p:sp>
      <p:sp>
        <p:nvSpPr>
          <p:cNvPr id="101380" name="Slide Number Placeholder 3"/>
          <p:cNvSpPr>
            <a:spLocks noGrp="1"/>
          </p:cNvSpPr>
          <p:nvPr>
            <p:ph type="sldNum" sz="quarter" idx="5"/>
          </p:nvPr>
        </p:nvSpPr>
        <p:spPr bwMode="auto">
          <a:noFill/>
          <a:ln>
            <a:miter lim="800000"/>
          </a:ln>
        </p:spPr>
        <p:txBody>
          <a:bodyPr/>
          <a:lstStyle/>
          <a:p>
            <a:fld id="{882B0890-FEA0-4F2C-A5F5-04F2CDDCE1FE}" type="slidenum">
              <a:rPr lang="en-US"/>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ln>
        </p:spPr>
      </p:sp>
      <p:sp>
        <p:nvSpPr>
          <p:cNvPr id="59395" name="Notes Placeholder 2"/>
          <p:cNvSpPr>
            <a:spLocks noGrp="1"/>
          </p:cNvSpPr>
          <p:nvPr>
            <p:ph type="body" idx="1"/>
          </p:nvPr>
        </p:nvSpPr>
        <p:spPr bwMode="auto">
          <a:noFill/>
        </p:spPr>
        <p:txBody>
          <a:bodyPr wrap="square" numCol="1" anchor="t" anchorCtr="0" compatLnSpc="1"/>
          <a:lstStyle/>
          <a:p>
            <a:r>
              <a:rPr lang="en-US" dirty="0" smtClean="0">
                <a:ea typeface="MS PGothic" panose="020B0600070205080204" pitchFamily="34" charset="-128"/>
              </a:rPr>
              <a:t>Introduce</a:t>
            </a:r>
            <a:r>
              <a:rPr lang="en-US" baseline="0" dirty="0" smtClean="0">
                <a:ea typeface="MS PGothic" panose="020B0600070205080204" pitchFamily="34" charset="-128"/>
              </a:rPr>
              <a:t> the</a:t>
            </a:r>
            <a:r>
              <a:rPr lang="en-US" dirty="0" smtClean="0">
                <a:ea typeface="MS PGothic" panose="020B0600070205080204" pitchFamily="34" charset="-128"/>
              </a:rPr>
              <a:t> session content outline.</a:t>
            </a:r>
            <a:endParaRPr lang="en-US" dirty="0" smtClean="0">
              <a:ea typeface="MS PGothic" panose="020B0600070205080204" pitchFamily="34" charset="-128"/>
            </a:endParaRPr>
          </a:p>
        </p:txBody>
      </p:sp>
      <p:sp>
        <p:nvSpPr>
          <p:cNvPr id="59396" name="Slide Number Placeholder 3"/>
          <p:cNvSpPr>
            <a:spLocks noGrp="1"/>
          </p:cNvSpPr>
          <p:nvPr>
            <p:ph type="sldNum" sz="quarter" idx="5"/>
          </p:nvPr>
        </p:nvSpPr>
        <p:spPr bwMode="auto">
          <a:noFill/>
          <a:ln>
            <a:miter lim="800000"/>
          </a:ln>
        </p:spPr>
        <p:txBody>
          <a:bodyPr/>
          <a:lstStyle/>
          <a:p>
            <a:fld id="{588EE371-0F91-46A2-9C2B-E1EA9A19C313}" type="slidenum">
              <a:rPr lang="en-US"/>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ln>
        </p:spPr>
      </p:sp>
      <p:sp>
        <p:nvSpPr>
          <p:cNvPr id="61443" name="Notes Placeholder 2"/>
          <p:cNvSpPr>
            <a:spLocks noGrp="1"/>
          </p:cNvSpPr>
          <p:nvPr>
            <p:ph type="body" idx="1"/>
          </p:nvPr>
        </p:nvSpPr>
        <p:spPr bwMode="auto">
          <a:noFill/>
        </p:spPr>
        <p:txBody>
          <a:bodyPr wrap="square" numCol="1" anchor="t" anchorCtr="0" compatLnSpc="1"/>
          <a:lstStyle/>
          <a:p>
            <a:r>
              <a:rPr lang="en-US" dirty="0" smtClean="0">
                <a:ea typeface="MS PGothic" panose="020B0600070205080204" pitchFamily="34" charset="-128"/>
              </a:rPr>
              <a:t>Inform learners of the objectives</a:t>
            </a:r>
            <a:endParaRPr lang="en-US" dirty="0" smtClean="0">
              <a:ea typeface="MS PGothic" panose="020B0600070205080204" pitchFamily="34" charset="-128"/>
            </a:endParaRPr>
          </a:p>
        </p:txBody>
      </p:sp>
      <p:sp>
        <p:nvSpPr>
          <p:cNvPr id="61444" name="Slide Number Placeholder 3"/>
          <p:cNvSpPr>
            <a:spLocks noGrp="1"/>
          </p:cNvSpPr>
          <p:nvPr>
            <p:ph type="sldNum" sz="quarter" idx="5"/>
          </p:nvPr>
        </p:nvSpPr>
        <p:spPr bwMode="auto">
          <a:noFill/>
          <a:ln>
            <a:miter lim="800000"/>
          </a:ln>
        </p:spPr>
        <p:txBody>
          <a:bodyPr/>
          <a:lstStyle/>
          <a:p>
            <a:fld id="{F43627A1-556E-4E4B-91F9-84C44564FA4E}" type="slidenum">
              <a:rPr lang="en-US"/>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marL="171450" lvl="1" indent="-171450">
              <a:buFontTx/>
              <a:buChar char="•"/>
            </a:pPr>
            <a:endParaRPr lang="en-GB" altLang="en-US" smtClean="0"/>
          </a:p>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30A7A06-9A36-47F7-A6D8-6CA92B6FE27E}" type="slidenum">
              <a:rPr lang="en-CA" altLang="en-US" smtClean="0">
                <a:latin typeface="Calibri" panose="020F0502020204030204" pitchFamily="34" charset="0"/>
              </a:rPr>
            </a:fld>
            <a:endParaRPr lang="en-CA" altLang="en-US" smtClean="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r>
              <a:rPr lang="en-US" altLang="en-US" smtClean="0"/>
              <a:t>Infection Control principles are aimed at breaking one or more links in the chain.</a:t>
            </a:r>
            <a:endParaRPr lang="en-US" altLang="en-US" smtClean="0"/>
          </a:p>
          <a:p>
            <a:r>
              <a:rPr lang="en-US" altLang="en-US" b="1" smtClean="0"/>
              <a:t>Causative Agent</a:t>
            </a:r>
            <a:r>
              <a:rPr lang="en-US" altLang="en-US" smtClean="0"/>
              <a:t> - the microorganism (for example bacteria, virus or fungi).</a:t>
            </a:r>
            <a:endParaRPr lang="en-US" altLang="en-US" smtClean="0"/>
          </a:p>
          <a:p>
            <a:r>
              <a:rPr lang="en-US" altLang="en-US" b="1" smtClean="0"/>
              <a:t>Reservoir </a:t>
            </a:r>
            <a:r>
              <a:rPr lang="en-US" altLang="en-US" smtClean="0"/>
              <a:t>(source) - a host which allows the microorganism to live, and possibly grow, and multiply. Humans, animals and the environment can all be reservoirs for microorganisms.</a:t>
            </a:r>
            <a:endParaRPr lang="en-US" altLang="en-US" smtClean="0"/>
          </a:p>
          <a:p>
            <a:r>
              <a:rPr lang="en-US" altLang="en-US" b="1" smtClean="0"/>
              <a:t>Portal of Exit</a:t>
            </a:r>
            <a:r>
              <a:rPr lang="en-US" altLang="en-US" smtClean="0"/>
              <a:t> - a path for the microorganism to escape from the host. The blood, respiratory tract, skin and mucous membranes, genitourinary tract, gastrointestinal tract, and transplacental route from mother to her unborn infant are some examples.</a:t>
            </a:r>
            <a:endParaRPr lang="en-US" altLang="en-US" smtClean="0"/>
          </a:p>
          <a:p>
            <a:r>
              <a:rPr lang="en-US" altLang="en-US" b="1" smtClean="0"/>
              <a:t>Mode of Transmission</a:t>
            </a:r>
            <a:r>
              <a:rPr lang="en-US" altLang="en-US" smtClean="0"/>
              <a:t> - since microorganisms cannot travel on their own; they require a vehicle to carry them to other people and places.</a:t>
            </a:r>
            <a:endParaRPr lang="en-US" altLang="en-US" smtClean="0"/>
          </a:p>
          <a:p>
            <a:r>
              <a:rPr lang="en-US" altLang="en-US" b="1" smtClean="0"/>
              <a:t>Portal of Entry </a:t>
            </a:r>
            <a:r>
              <a:rPr lang="en-US" altLang="en-US" smtClean="0"/>
              <a:t>- a path for the microorganism to get into a new host, similar to the portal of exit.</a:t>
            </a:r>
            <a:endParaRPr lang="en-US" altLang="en-US" smtClean="0"/>
          </a:p>
          <a:p>
            <a:r>
              <a:rPr lang="en-US" altLang="en-US" b="1" smtClean="0"/>
              <a:t>Susceptible Host </a:t>
            </a:r>
            <a:r>
              <a:rPr lang="en-US" altLang="en-US" smtClean="0"/>
              <a:t>- a person susceptible to the microorganism.</a:t>
            </a:r>
            <a:endParaRPr lang="en-US" altLang="en-US" smtClean="0"/>
          </a:p>
          <a:p>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15B05B3-C0E1-4D17-B276-CEC2BA903AEC}" type="slidenum">
              <a:rPr lang="en-US" altLang="en-US" smtClean="0">
                <a:latin typeface="Calibri" panose="020F0502020204030204" pitchFamily="34" charset="0"/>
              </a:rPr>
            </a:fld>
            <a:endParaRPr lang="en-US" altLang="en-US" smtClean="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1C603A8-79C9-4C8A-9EBE-781200BF6A29}" type="slidenum">
              <a:rPr lang="en-US" altLang="en-US" smtClean="0">
                <a:latin typeface="Calibri" panose="020F0502020204030204" pitchFamily="34" charset="0"/>
              </a:rPr>
            </a:fld>
            <a:endParaRPr lang="en-US" altLang="en-US" smtClean="0">
              <a:latin typeface="Calibri" panose="020F0502020204030204" pitchFamily="34" charset="0"/>
            </a:endParaRPr>
          </a:p>
        </p:txBody>
      </p:sp>
      <p:sp>
        <p:nvSpPr>
          <p:cNvPr id="43011" name="Rectangle 2"/>
          <p:cNvSpPr>
            <a:spLocks noGrp="1" noRot="1" noChangeAspect="1" noChangeArrowheads="1" noTextEdit="1"/>
          </p:cNvSpPr>
          <p:nvPr>
            <p:ph type="sldImg"/>
          </p:nvPr>
        </p:nvSpPr>
        <p:spPr bwMode="auto">
          <a:xfrm>
            <a:off x="1281113" y="460375"/>
            <a:ext cx="4297362" cy="3222625"/>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2" name="Rectangle 3"/>
          <p:cNvSpPr>
            <a:spLocks noChangeArrowheads="1"/>
          </p:cNvSpPr>
          <p:nvPr/>
        </p:nvSpPr>
        <p:spPr bwMode="auto">
          <a:xfrm>
            <a:off x="830263" y="4068763"/>
            <a:ext cx="504825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7" rIns="93172" bIns="46587">
            <a:spAutoFit/>
          </a:bodyPr>
          <a:lstStyle>
            <a:lvl1pPr defTabSz="932180">
              <a:defRPr>
                <a:solidFill>
                  <a:schemeClr val="tx1"/>
                </a:solidFill>
                <a:latin typeface="Arial" panose="020B0604020202020204" pitchFamily="34" charset="0"/>
                <a:ea typeface="MS PGothic" panose="020B0600070205080204" pitchFamily="34" charset="-128"/>
              </a:defRPr>
            </a:lvl1pPr>
            <a:lvl2pPr marL="742950" indent="-285750" defTabSz="932180">
              <a:defRPr>
                <a:solidFill>
                  <a:schemeClr val="tx1"/>
                </a:solidFill>
                <a:latin typeface="Arial" panose="020B0604020202020204" pitchFamily="34" charset="0"/>
                <a:ea typeface="MS PGothic" panose="020B0600070205080204" pitchFamily="34" charset="-128"/>
              </a:defRPr>
            </a:lvl2pPr>
            <a:lvl3pPr marL="1143000" indent="-228600" defTabSz="932180">
              <a:defRPr>
                <a:solidFill>
                  <a:schemeClr val="tx1"/>
                </a:solidFill>
                <a:latin typeface="Arial" panose="020B0604020202020204" pitchFamily="34" charset="0"/>
                <a:ea typeface="MS PGothic" panose="020B0600070205080204" pitchFamily="34" charset="-128"/>
              </a:defRPr>
            </a:lvl3pPr>
            <a:lvl4pPr marL="1600200" indent="-228600" defTabSz="932180">
              <a:defRPr>
                <a:solidFill>
                  <a:schemeClr val="tx1"/>
                </a:solidFill>
                <a:latin typeface="Arial" panose="020B0604020202020204" pitchFamily="34" charset="0"/>
                <a:ea typeface="MS PGothic" panose="020B0600070205080204" pitchFamily="34" charset="-128"/>
              </a:defRPr>
            </a:lvl4pPr>
            <a:lvl5pPr marL="2057400" indent="-228600" defTabSz="932180">
              <a:defRPr>
                <a:solidFill>
                  <a:schemeClr val="tx1"/>
                </a:solidFill>
                <a:latin typeface="Arial" panose="020B0604020202020204" pitchFamily="34" charset="0"/>
                <a:ea typeface="MS PGothic" panose="020B0600070205080204" pitchFamily="34" charset="-128"/>
              </a:defRPr>
            </a:lvl5pPr>
            <a:lvl6pPr marL="2514600" indent="-228600" defTabSz="93218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218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218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218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The term "containment" is used in describing safe methods for managing infectious materials in the laboratory environment where they are being handled or maintained. The purpose of containment is to reduce or eliminate exposure of laboratory workers, other persons, and the outside environment to potentially hazardous agents. Primary containment, the protection of personnel and the  immediate laboratory environment from exposure to infectious agents, is provided by both good microbiological technique and the use of appropriate safety equipment. The use of vaccines may provide an increased level of personal protection. Secondary containment, the protection of the environment                    external to the laboratory from exposure to infectious materials, is provided by a combination of facility design and operational practices. Therefore, the three elements of containment include laboratory practice and technique, safety equipment, and facility design. The risk assessment of the work to be done with a specific agent will determine the appropriate combination of these elements.</a:t>
            </a:r>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ln>
        </p:spPr>
      </p:sp>
      <p:sp>
        <p:nvSpPr>
          <p:cNvPr id="97283" name="Notes Placeholder 2"/>
          <p:cNvSpPr>
            <a:spLocks noGrp="1"/>
          </p:cNvSpPr>
          <p:nvPr>
            <p:ph type="body" idx="1"/>
          </p:nvPr>
        </p:nvSpPr>
        <p:spPr bwMode="auto">
          <a:noFill/>
        </p:spPr>
        <p:txBody>
          <a:bodyPr wrap="square" numCol="1" anchor="t" anchorCtr="0" compatLnSpc="1"/>
          <a:lstStyle/>
          <a:p>
            <a:r>
              <a:rPr lang="en-US" dirty="0" smtClean="0">
                <a:ea typeface="MS PGothic" panose="020B0600070205080204" pitchFamily="34" charset="-128"/>
              </a:rPr>
              <a:t>Take class through these questions</a:t>
            </a:r>
            <a:r>
              <a:rPr lang="en-US" baseline="0" dirty="0" smtClean="0">
                <a:ea typeface="MS PGothic" panose="020B0600070205080204" pitchFamily="34" charset="-128"/>
              </a:rPr>
              <a:t> to ensure understanding</a:t>
            </a:r>
            <a:endParaRPr lang="en-US" dirty="0" smtClean="0">
              <a:ea typeface="MS PGothic" panose="020B0600070205080204" pitchFamily="34" charset="-128"/>
            </a:endParaRPr>
          </a:p>
        </p:txBody>
      </p:sp>
      <p:sp>
        <p:nvSpPr>
          <p:cNvPr id="97284" name="Slide Number Placeholder 3"/>
          <p:cNvSpPr>
            <a:spLocks noGrp="1"/>
          </p:cNvSpPr>
          <p:nvPr>
            <p:ph type="sldNum" sz="quarter" idx="5"/>
          </p:nvPr>
        </p:nvSpPr>
        <p:spPr bwMode="auto">
          <a:noFill/>
          <a:ln>
            <a:miter lim="800000"/>
          </a:ln>
        </p:spPr>
        <p:txBody>
          <a:bodyPr/>
          <a:lstStyle/>
          <a:p>
            <a:fld id="{DD6C74D5-9BFF-4DF3-990D-15CCE5FA8676}" type="slidenum">
              <a:rPr lang="en-US"/>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ln>
        </p:spPr>
      </p:sp>
      <p:sp>
        <p:nvSpPr>
          <p:cNvPr id="98307" name="Notes Placeholder 2"/>
          <p:cNvSpPr>
            <a:spLocks noGrp="1"/>
          </p:cNvSpPr>
          <p:nvPr>
            <p:ph type="body" idx="1"/>
          </p:nvPr>
        </p:nvSpPr>
        <p:spPr bwMode="auto">
          <a:noFill/>
        </p:spPr>
        <p:txBody>
          <a:bodyPr wrap="square" numCol="1" anchor="t" anchorCtr="0" compatLnSpc="1"/>
          <a:lstStyle/>
          <a:p>
            <a:r>
              <a:rPr lang="en-US" dirty="0" smtClean="0"/>
              <a:t>The employers’ roles in meeting staff compensation cost should be clear</a:t>
            </a:r>
            <a:r>
              <a:rPr lang="en-US" baseline="0" dirty="0" smtClean="0"/>
              <a:t> for the particular institutional employment policies</a:t>
            </a:r>
            <a:endParaRPr lang="en-US" baseline="0" dirty="0" smtClean="0"/>
          </a:p>
          <a:p>
            <a:endParaRPr lang="en-US" dirty="0" smtClean="0"/>
          </a:p>
          <a:p>
            <a:r>
              <a:rPr lang="en-US" dirty="0" smtClean="0"/>
              <a:t>The employees should be educated on the procedures required in claiming for compensation.</a:t>
            </a:r>
            <a:endParaRPr lang="en-US" dirty="0" smtClean="0"/>
          </a:p>
          <a:p>
            <a:endParaRPr lang="en-US" dirty="0" smtClean="0"/>
          </a:p>
          <a:p>
            <a:endParaRPr lang="en-US" dirty="0" smtClean="0">
              <a:ea typeface="MS PGothic" panose="020B0600070205080204" pitchFamily="34" charset="-128"/>
            </a:endParaRPr>
          </a:p>
        </p:txBody>
      </p:sp>
      <p:sp>
        <p:nvSpPr>
          <p:cNvPr id="98308" name="Slide Number Placeholder 3"/>
          <p:cNvSpPr>
            <a:spLocks noGrp="1"/>
          </p:cNvSpPr>
          <p:nvPr>
            <p:ph type="sldNum" sz="quarter" idx="5"/>
          </p:nvPr>
        </p:nvSpPr>
        <p:spPr bwMode="auto">
          <a:noFill/>
          <a:ln>
            <a:miter lim="800000"/>
          </a:ln>
        </p:spPr>
        <p:txBody>
          <a:bodyPr/>
          <a:lstStyle/>
          <a:p>
            <a:fld id="{CAFBDA17-0816-44B1-BDE3-C43B274EA7A4}" type="slidenum">
              <a:rPr lang="en-US"/>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ln>
        </p:spPr>
      </p:sp>
      <p:sp>
        <p:nvSpPr>
          <p:cNvPr id="99331" name="Notes Placeholder 2"/>
          <p:cNvSpPr>
            <a:spLocks noGrp="1"/>
          </p:cNvSpPr>
          <p:nvPr>
            <p:ph type="body" idx="1"/>
          </p:nvPr>
        </p:nvSpPr>
        <p:spPr bwMode="auto">
          <a:noFill/>
        </p:spPr>
        <p:txBody>
          <a:bodyPr wrap="square" numCol="1" anchor="t" anchorCtr="0" compatLnSpc="1"/>
          <a:lstStyle/>
          <a:p>
            <a:pPr marL="228600" indent="-228600"/>
            <a:r>
              <a:rPr lang="en-US" dirty="0" smtClean="0">
                <a:ea typeface="MS PGothic" panose="020B0600070205080204" pitchFamily="34" charset="-128"/>
              </a:rPr>
              <a:t>Expected</a:t>
            </a:r>
            <a:r>
              <a:rPr lang="en-US" baseline="0" dirty="0" smtClean="0">
                <a:ea typeface="MS PGothic" panose="020B0600070205080204" pitchFamily="34" charset="-128"/>
              </a:rPr>
              <a:t> answers from participants</a:t>
            </a:r>
            <a:endParaRPr lang="en-US" baseline="0" dirty="0" smtClean="0">
              <a:ea typeface="MS PGothic" panose="020B0600070205080204" pitchFamily="34" charset="-128"/>
            </a:endParaRPr>
          </a:p>
          <a:p>
            <a:pPr marL="228600" indent="-228600"/>
            <a:endParaRPr lang="en-US" dirty="0" smtClean="0">
              <a:ea typeface="MS PGothic" panose="020B0600070205080204" pitchFamily="34" charset="-128"/>
            </a:endParaRPr>
          </a:p>
          <a:p>
            <a:pPr marL="228600" indent="-228600">
              <a:buAutoNum type="arabicPeriod"/>
            </a:pPr>
            <a:r>
              <a:rPr lang="en-US" dirty="0" smtClean="0">
                <a:ea typeface="MS PGothic" panose="020B0600070205080204" pitchFamily="34" charset="-128"/>
              </a:rPr>
              <a:t>Writing</a:t>
            </a:r>
            <a:r>
              <a:rPr lang="en-US" baseline="0" dirty="0" smtClean="0">
                <a:ea typeface="MS PGothic" panose="020B0600070205080204" pitchFamily="34" charset="-128"/>
              </a:rPr>
              <a:t> </a:t>
            </a:r>
            <a:r>
              <a:rPr lang="en-US" baseline="0" dirty="0" err="1" smtClean="0">
                <a:ea typeface="MS PGothic" panose="020B0600070205080204" pitchFamily="34" charset="-128"/>
              </a:rPr>
              <a:t>SoPs</a:t>
            </a:r>
            <a:r>
              <a:rPr lang="en-US" baseline="0" dirty="0" smtClean="0">
                <a:ea typeface="MS PGothic" panose="020B0600070205080204" pitchFamily="34" charset="-128"/>
              </a:rPr>
              <a:t> for First Aid in case of the different mishaps in the laboratory</a:t>
            </a:r>
            <a:endParaRPr lang="en-US" baseline="0" dirty="0" smtClean="0">
              <a:ea typeface="MS PGothic" panose="020B0600070205080204" pitchFamily="34" charset="-128"/>
            </a:endParaRPr>
          </a:p>
          <a:p>
            <a:r>
              <a:rPr lang="en-US" dirty="0" smtClean="0"/>
              <a:t>2. Undertake</a:t>
            </a:r>
            <a:r>
              <a:rPr lang="en-US" baseline="0" dirty="0" smtClean="0"/>
              <a:t> drills to administer First Aid</a:t>
            </a:r>
            <a:endParaRPr lang="en-US" baseline="0" dirty="0" smtClean="0"/>
          </a:p>
          <a:p>
            <a:r>
              <a:rPr lang="en-US" dirty="0" smtClean="0"/>
              <a:t>3. Actively enrol</a:t>
            </a:r>
            <a:r>
              <a:rPr lang="en-US" baseline="0" dirty="0" smtClean="0"/>
              <a:t>l into Worker Health Schemes</a:t>
            </a:r>
            <a:endParaRPr lang="en-US" dirty="0" smtClean="0"/>
          </a:p>
          <a:p>
            <a:r>
              <a:rPr lang="en-US" dirty="0" smtClean="0">
                <a:ea typeface="MS PGothic" panose="020B0600070205080204" pitchFamily="34" charset="-128"/>
              </a:rPr>
              <a:t>4. Training in occupational health hazards</a:t>
            </a:r>
            <a:endParaRPr lang="en-US" dirty="0" smtClean="0">
              <a:ea typeface="MS PGothic" panose="020B0600070205080204" pitchFamily="34" charset="-128"/>
            </a:endParaRPr>
          </a:p>
          <a:p>
            <a:r>
              <a:rPr lang="en-US" dirty="0" smtClean="0">
                <a:ea typeface="MS PGothic" panose="020B0600070205080204" pitchFamily="34" charset="-128"/>
              </a:rPr>
              <a:t>5. Acquire all copies of relevant acts that protects the employees</a:t>
            </a:r>
            <a:r>
              <a:rPr lang="en-US" baseline="0" dirty="0" smtClean="0">
                <a:ea typeface="MS PGothic" panose="020B0600070205080204" pitchFamily="34" charset="-128"/>
              </a:rPr>
              <a:t> e.g. OSH act 2006; employment act and agricultural chemical act</a:t>
            </a:r>
            <a:endParaRPr lang="en-US" dirty="0" smtClean="0">
              <a:ea typeface="MS PGothic" panose="020B0600070205080204" pitchFamily="34" charset="-128"/>
            </a:endParaRPr>
          </a:p>
          <a:p>
            <a:pPr marL="228600" indent="-228600">
              <a:buNone/>
            </a:pPr>
            <a:endParaRPr lang="en-US" baseline="0" dirty="0" smtClean="0">
              <a:ea typeface="MS PGothic" panose="020B0600070205080204" pitchFamily="34" charset="-128"/>
            </a:endParaRPr>
          </a:p>
          <a:p>
            <a:pPr marL="228600" indent="-228600">
              <a:buAutoNum type="arabicPeriod"/>
            </a:pPr>
            <a:endParaRPr lang="en-US" dirty="0" smtClean="0">
              <a:ea typeface="MS PGothic" panose="020B0600070205080204" pitchFamily="34" charset="-128"/>
            </a:endParaRPr>
          </a:p>
        </p:txBody>
      </p:sp>
      <p:sp>
        <p:nvSpPr>
          <p:cNvPr id="99332" name="Slide Number Placeholder 3"/>
          <p:cNvSpPr>
            <a:spLocks noGrp="1"/>
          </p:cNvSpPr>
          <p:nvPr>
            <p:ph type="sldNum" sz="quarter" idx="5"/>
          </p:nvPr>
        </p:nvSpPr>
        <p:spPr bwMode="auto">
          <a:noFill/>
          <a:ln>
            <a:miter lim="800000"/>
          </a:ln>
        </p:spPr>
        <p:txBody>
          <a:bodyPr/>
          <a:lstStyle/>
          <a:p>
            <a:fld id="{A7BC618E-8762-4B5D-81C5-19100DEC7895}" type="slidenum">
              <a:rPr lang="en-US"/>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762000" y="6400800"/>
            <a:ext cx="1295400" cy="288925"/>
          </a:xfrm>
        </p:spPr>
        <p:txBody>
          <a:bodyPr/>
          <a:lstStyle>
            <a:lvl1pPr>
              <a:defRPr/>
            </a:lvl1pPr>
          </a:lstStyle>
          <a:p>
            <a:pPr>
              <a:defRPr/>
            </a:pPr>
            <a:fld id="{59F0068B-5B49-4D2D-8BD4-C5D68B2137B9}" type="datetime1">
              <a:rPr lang="en-US"/>
            </a:fld>
            <a:endParaRPr lang="en-US"/>
          </a:p>
        </p:txBody>
      </p:sp>
      <p:sp>
        <p:nvSpPr>
          <p:cNvPr id="5" name="Footer Placeholder 4"/>
          <p:cNvSpPr>
            <a:spLocks noGrp="1"/>
          </p:cNvSpPr>
          <p:nvPr>
            <p:ph type="ftr" sz="quarter" idx="11"/>
          </p:nvPr>
        </p:nvSpPr>
        <p:spPr>
          <a:xfrm>
            <a:off x="2057400" y="640080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9D47ADC-60C1-4A6F-98A6-4613B584AD16}" type="slidenum">
              <a:rPr lang="en-US"/>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93F6B0-3B13-482A-BE4E-8B5618C3240B}" type="datetime1">
              <a:rPr lang="en-US"/>
            </a:fld>
            <a:endParaRPr lang="en-US"/>
          </a:p>
        </p:txBody>
      </p:sp>
      <p:sp>
        <p:nvSpPr>
          <p:cNvPr id="5" name="Slide Number Placeholder 5"/>
          <p:cNvSpPr>
            <a:spLocks noGrp="1"/>
          </p:cNvSpPr>
          <p:nvPr>
            <p:ph type="sldNum" sz="quarter" idx="11"/>
          </p:nvPr>
        </p:nvSpPr>
        <p:spPr/>
        <p:txBody>
          <a:bodyPr/>
          <a:lstStyle>
            <a:lvl1pPr>
              <a:defRPr smtClean="0"/>
            </a:lvl1pPr>
          </a:lstStyle>
          <a:p>
            <a:pPr>
              <a:defRPr/>
            </a:pPr>
            <a:fld id="{00D8C913-C052-4FEB-BD5E-D10B3E283EB4}" type="slidenum">
              <a:rPr lang="en-US"/>
            </a:fld>
            <a:endParaRPr lang="en-US"/>
          </a:p>
        </p:txBody>
      </p:sp>
      <p:sp>
        <p:nvSpPr>
          <p:cNvPr id="6" name="Footer Placeholder 4"/>
          <p:cNvSpPr>
            <a:spLocks noGrp="1"/>
          </p:cNvSpPr>
          <p:nvPr>
            <p:ph type="ftr" sz="quarter" idx="12"/>
          </p:nvPr>
        </p:nvSpPr>
        <p:spPr>
          <a:xfrm>
            <a:off x="2057400" y="640080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51256E-212A-4514-9982-667BE7D52892}" type="datetime1">
              <a:rPr lang="en-US"/>
            </a:fld>
            <a:endParaRPr lang="en-US"/>
          </a:p>
        </p:txBody>
      </p:sp>
      <p:sp>
        <p:nvSpPr>
          <p:cNvPr id="5" name="Slide Number Placeholder 5"/>
          <p:cNvSpPr>
            <a:spLocks noGrp="1"/>
          </p:cNvSpPr>
          <p:nvPr>
            <p:ph type="sldNum" sz="quarter" idx="11"/>
          </p:nvPr>
        </p:nvSpPr>
        <p:spPr/>
        <p:txBody>
          <a:bodyPr/>
          <a:lstStyle>
            <a:lvl1pPr>
              <a:defRPr smtClean="0"/>
            </a:lvl1pPr>
          </a:lstStyle>
          <a:p>
            <a:pPr>
              <a:defRPr/>
            </a:pPr>
            <a:fld id="{A1B53A9D-6878-4BF7-B731-D67A9E582547}" type="slidenum">
              <a:rPr lang="en-US"/>
            </a:fld>
            <a:endParaRPr lang="en-US"/>
          </a:p>
        </p:txBody>
      </p:sp>
      <p:sp>
        <p:nvSpPr>
          <p:cNvPr id="6" name="Footer Placeholder 4"/>
          <p:cNvSpPr>
            <a:spLocks noGrp="1"/>
          </p:cNvSpPr>
          <p:nvPr>
            <p:ph type="ftr" sz="quarter" idx="12"/>
          </p:nvPr>
        </p:nvSpPr>
        <p:spPr>
          <a:xfrm>
            <a:off x="2057400" y="640080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13B36E-C17F-4DFD-BF9C-AE44AAA53299}" type="datetime1">
              <a:rPr lang="en-US"/>
            </a:fld>
            <a:endParaRPr lang="en-US"/>
          </a:p>
        </p:txBody>
      </p:sp>
      <p:sp>
        <p:nvSpPr>
          <p:cNvPr id="5" name="Slide Number Placeholder 5"/>
          <p:cNvSpPr>
            <a:spLocks noGrp="1"/>
          </p:cNvSpPr>
          <p:nvPr>
            <p:ph type="sldNum" sz="quarter" idx="11"/>
          </p:nvPr>
        </p:nvSpPr>
        <p:spPr/>
        <p:txBody>
          <a:bodyPr/>
          <a:lstStyle>
            <a:lvl1pPr>
              <a:defRPr smtClean="0"/>
            </a:lvl1pPr>
          </a:lstStyle>
          <a:p>
            <a:pPr>
              <a:defRPr/>
            </a:pPr>
            <a:fld id="{FD9584A9-7B33-40D0-A74B-B5AE0F60F320}" type="slidenum">
              <a:rPr lang="en-US"/>
            </a:fld>
            <a:endParaRPr lang="en-US"/>
          </a:p>
        </p:txBody>
      </p:sp>
      <p:sp>
        <p:nvSpPr>
          <p:cNvPr id="6" name="Footer Placeholder 4"/>
          <p:cNvSpPr>
            <a:spLocks noGrp="1"/>
          </p:cNvSpPr>
          <p:nvPr>
            <p:ph type="ftr" sz="quarter" idx="12"/>
          </p:nvPr>
        </p:nvSpPr>
        <p:spPr>
          <a:xfrm>
            <a:off x="2057400" y="640080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lvl1pPr>
              <a:defRPr/>
            </a:lvl1pPr>
          </a:lstStyle>
          <a:p>
            <a:pPr>
              <a:defRPr/>
            </a:pPr>
            <a:fld id="{70369280-FC7A-4E8B-A6AF-FE8DB3300EAB}" type="datetime1">
              <a:rPr lang="en-US"/>
            </a:fld>
            <a:endParaRPr lang="en-US"/>
          </a:p>
        </p:txBody>
      </p:sp>
      <p:sp>
        <p:nvSpPr>
          <p:cNvPr id="5" name="Slide Number Placeholder 5"/>
          <p:cNvSpPr>
            <a:spLocks noGrp="1"/>
          </p:cNvSpPr>
          <p:nvPr>
            <p:ph type="sldNum" sz="quarter" idx="11"/>
          </p:nvPr>
        </p:nvSpPr>
        <p:spPr/>
        <p:txBody>
          <a:bodyPr/>
          <a:lstStyle>
            <a:lvl1pPr>
              <a:defRPr smtClean="0"/>
            </a:lvl1pPr>
          </a:lstStyle>
          <a:p>
            <a:pPr>
              <a:defRPr/>
            </a:pPr>
            <a:fld id="{4D3EF964-5E6D-43C5-B881-4BB28D766EDE}" type="slidenum">
              <a:rPr lang="en-US"/>
            </a:fld>
            <a:endParaRPr lang="en-US"/>
          </a:p>
        </p:txBody>
      </p:sp>
      <p:sp>
        <p:nvSpPr>
          <p:cNvPr id="6" name="Footer Placeholder 4"/>
          <p:cNvSpPr>
            <a:spLocks noGrp="1"/>
          </p:cNvSpPr>
          <p:nvPr>
            <p:ph type="ftr" sz="quarter" idx="12"/>
          </p:nvPr>
        </p:nvSpPr>
        <p:spPr>
          <a:xfrm>
            <a:off x="1981200" y="650875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69F0E51-B5B9-4D32-A3C9-3F1E7E211D9B}" type="datetime1">
              <a:rPr lang="en-US"/>
            </a:fld>
            <a:endParaRPr lang="en-US"/>
          </a:p>
        </p:txBody>
      </p:sp>
      <p:sp>
        <p:nvSpPr>
          <p:cNvPr id="6" name="Slide Number Placeholder 5"/>
          <p:cNvSpPr>
            <a:spLocks noGrp="1"/>
          </p:cNvSpPr>
          <p:nvPr>
            <p:ph type="sldNum" sz="quarter" idx="11"/>
          </p:nvPr>
        </p:nvSpPr>
        <p:spPr/>
        <p:txBody>
          <a:bodyPr/>
          <a:lstStyle>
            <a:lvl1pPr>
              <a:defRPr smtClean="0"/>
            </a:lvl1pPr>
          </a:lstStyle>
          <a:p>
            <a:pPr>
              <a:defRPr/>
            </a:pPr>
            <a:fld id="{570CDC6B-E905-4BB9-81C8-4BD8EB2A77D9}" type="slidenum">
              <a:rPr lang="en-US"/>
            </a:fld>
            <a:endParaRPr lang="en-US"/>
          </a:p>
        </p:txBody>
      </p:sp>
      <p:sp>
        <p:nvSpPr>
          <p:cNvPr id="7" name="Footer Placeholder 4"/>
          <p:cNvSpPr>
            <a:spLocks noGrp="1"/>
          </p:cNvSpPr>
          <p:nvPr>
            <p:ph type="ftr" sz="quarter" idx="12"/>
          </p:nvPr>
        </p:nvSpPr>
        <p:spPr>
          <a:xfrm>
            <a:off x="2057400" y="640080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4A9E7B1-A8D8-4285-802B-5A324806EF9D}" type="datetime1">
              <a:rPr lang="en-US"/>
            </a:fld>
            <a:endParaRPr lang="en-US"/>
          </a:p>
        </p:txBody>
      </p:sp>
      <p:sp>
        <p:nvSpPr>
          <p:cNvPr id="8" name="Slide Number Placeholder 5"/>
          <p:cNvSpPr>
            <a:spLocks noGrp="1"/>
          </p:cNvSpPr>
          <p:nvPr>
            <p:ph type="sldNum" sz="quarter" idx="11"/>
          </p:nvPr>
        </p:nvSpPr>
        <p:spPr/>
        <p:txBody>
          <a:bodyPr/>
          <a:lstStyle>
            <a:lvl1pPr>
              <a:defRPr smtClean="0"/>
            </a:lvl1pPr>
          </a:lstStyle>
          <a:p>
            <a:pPr>
              <a:defRPr/>
            </a:pPr>
            <a:fld id="{23A29F40-E7A1-49D6-A5E9-7A57907C4D10}" type="slidenum">
              <a:rPr lang="en-US"/>
            </a:fld>
            <a:endParaRPr lang="en-US"/>
          </a:p>
        </p:txBody>
      </p:sp>
      <p:sp>
        <p:nvSpPr>
          <p:cNvPr id="9" name="Footer Placeholder 4"/>
          <p:cNvSpPr>
            <a:spLocks noGrp="1"/>
          </p:cNvSpPr>
          <p:nvPr>
            <p:ph type="ftr" sz="quarter" idx="12"/>
          </p:nvPr>
        </p:nvSpPr>
        <p:spPr>
          <a:xfrm>
            <a:off x="2057400" y="640080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04A9AA9-91B3-4D83-9C11-541F7614BC47}" type="datetime1">
              <a:rPr lang="en-US"/>
            </a:fld>
            <a:endParaRPr lang="en-US"/>
          </a:p>
        </p:txBody>
      </p:sp>
      <p:sp>
        <p:nvSpPr>
          <p:cNvPr id="4" name="Slide Number Placeholder 5"/>
          <p:cNvSpPr>
            <a:spLocks noGrp="1"/>
          </p:cNvSpPr>
          <p:nvPr>
            <p:ph type="sldNum" sz="quarter" idx="11"/>
          </p:nvPr>
        </p:nvSpPr>
        <p:spPr/>
        <p:txBody>
          <a:bodyPr/>
          <a:lstStyle>
            <a:lvl1pPr>
              <a:defRPr smtClean="0"/>
            </a:lvl1pPr>
          </a:lstStyle>
          <a:p>
            <a:pPr>
              <a:defRPr/>
            </a:pPr>
            <a:fld id="{E93D70FB-A252-44AA-8D72-58A41BE2EAA2}" type="slidenum">
              <a:rPr lang="en-US"/>
            </a:fld>
            <a:endParaRPr lang="en-US"/>
          </a:p>
        </p:txBody>
      </p:sp>
      <p:sp>
        <p:nvSpPr>
          <p:cNvPr id="5" name="Footer Placeholder 4"/>
          <p:cNvSpPr>
            <a:spLocks noGrp="1"/>
          </p:cNvSpPr>
          <p:nvPr>
            <p:ph type="ftr" sz="quarter" idx="12"/>
          </p:nvPr>
        </p:nvSpPr>
        <p:spPr>
          <a:xfrm>
            <a:off x="2057400" y="640080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D41BF5-7940-49B2-BD14-C09B9C96E8C9}" type="datetime1">
              <a:rPr lang="en-US"/>
            </a:fld>
            <a:endParaRPr lang="en-US"/>
          </a:p>
        </p:txBody>
      </p:sp>
      <p:sp>
        <p:nvSpPr>
          <p:cNvPr id="3" name="Footer Placeholder 4"/>
          <p:cNvSpPr>
            <a:spLocks noGrp="1"/>
          </p:cNvSpPr>
          <p:nvPr>
            <p:ph type="ftr" sz="quarter" idx="11"/>
          </p:nvPr>
        </p:nvSpPr>
        <p:spPr>
          <a:xfrm>
            <a:off x="2133600" y="6356350"/>
            <a:ext cx="5257800" cy="365125"/>
          </a:xfrm>
          <a:prstGeom prst="rect">
            <a:avLst/>
          </a:prstGeom>
        </p:spPr>
        <p:txBody>
          <a:bodyPr/>
          <a:lstStyle>
            <a:lvl1pPr eaLnBrk="1" hangingPunct="1">
              <a:defRPr>
                <a:latin typeface="Arial" panose="020B0604020202020204" pitchFamily="34" charset="0"/>
              </a:defRPr>
            </a:lvl1pPr>
          </a:lstStyle>
          <a:p>
            <a:pPr>
              <a:defRPr/>
            </a:pPr>
            <a:r>
              <a:rPr lang="en-US"/>
              <a:t>UGANDA NATIONAL BIORISK MANAGEMENT TRAINING MATERIALS </a:t>
            </a:r>
            <a:endParaRPr lang="en-US"/>
          </a:p>
        </p:txBody>
      </p:sp>
      <p:sp>
        <p:nvSpPr>
          <p:cNvPr id="4" name="Slide Number Placeholder 5"/>
          <p:cNvSpPr>
            <a:spLocks noGrp="1"/>
          </p:cNvSpPr>
          <p:nvPr>
            <p:ph type="sldNum" sz="quarter" idx="12"/>
          </p:nvPr>
        </p:nvSpPr>
        <p:spPr/>
        <p:txBody>
          <a:bodyPr/>
          <a:lstStyle>
            <a:lvl1pPr>
              <a:defRPr smtClean="0"/>
            </a:lvl1pPr>
          </a:lstStyle>
          <a:p>
            <a:pPr>
              <a:defRPr/>
            </a:pPr>
            <a:fld id="{42024755-8F4C-47D9-BDD7-406975CE1C7C}"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3"/>
          <p:cNvSpPr>
            <a:spLocks noGrp="1"/>
          </p:cNvSpPr>
          <p:nvPr>
            <p:ph type="dt" sz="half" idx="10"/>
          </p:nvPr>
        </p:nvSpPr>
        <p:spPr/>
        <p:txBody>
          <a:bodyPr/>
          <a:lstStyle>
            <a:lvl1pPr>
              <a:defRPr/>
            </a:lvl1pPr>
          </a:lstStyle>
          <a:p>
            <a:pPr>
              <a:defRPr/>
            </a:pPr>
            <a:fld id="{DB67E207-2FED-4BCC-93A6-E53CCA823C03}" type="datetime1">
              <a:rPr lang="en-US"/>
            </a:fld>
            <a:endParaRPr lang="en-US"/>
          </a:p>
        </p:txBody>
      </p:sp>
      <p:sp>
        <p:nvSpPr>
          <p:cNvPr id="6" name="Slide Number Placeholder 5"/>
          <p:cNvSpPr>
            <a:spLocks noGrp="1"/>
          </p:cNvSpPr>
          <p:nvPr>
            <p:ph type="sldNum" sz="quarter" idx="11"/>
          </p:nvPr>
        </p:nvSpPr>
        <p:spPr/>
        <p:txBody>
          <a:bodyPr/>
          <a:lstStyle>
            <a:lvl1pPr>
              <a:defRPr smtClean="0"/>
            </a:lvl1pPr>
          </a:lstStyle>
          <a:p>
            <a:pPr>
              <a:defRPr/>
            </a:pPr>
            <a:fld id="{8CEC71D7-E2CB-4E15-B16B-F48E16B0CA0F}" type="slidenum">
              <a:rPr lang="en-US"/>
            </a:fld>
            <a:endParaRPr lang="en-US"/>
          </a:p>
        </p:txBody>
      </p:sp>
      <p:sp>
        <p:nvSpPr>
          <p:cNvPr id="7" name="Footer Placeholder 4"/>
          <p:cNvSpPr>
            <a:spLocks noGrp="1"/>
          </p:cNvSpPr>
          <p:nvPr>
            <p:ph type="ftr" sz="quarter" idx="12"/>
          </p:nvPr>
        </p:nvSpPr>
        <p:spPr>
          <a:xfrm>
            <a:off x="2057400" y="640080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3"/>
          <p:cNvSpPr>
            <a:spLocks noGrp="1"/>
          </p:cNvSpPr>
          <p:nvPr>
            <p:ph type="dt" sz="half" idx="10"/>
          </p:nvPr>
        </p:nvSpPr>
        <p:spPr/>
        <p:txBody>
          <a:bodyPr/>
          <a:lstStyle>
            <a:lvl1pPr>
              <a:defRPr/>
            </a:lvl1pPr>
          </a:lstStyle>
          <a:p>
            <a:pPr>
              <a:defRPr/>
            </a:pPr>
            <a:fld id="{0821013B-2501-49E3-A093-763642280582}" type="datetime1">
              <a:rPr lang="en-US"/>
            </a:fld>
            <a:endParaRPr lang="en-US"/>
          </a:p>
        </p:txBody>
      </p:sp>
      <p:sp>
        <p:nvSpPr>
          <p:cNvPr id="6" name="Slide Number Placeholder 5"/>
          <p:cNvSpPr>
            <a:spLocks noGrp="1"/>
          </p:cNvSpPr>
          <p:nvPr>
            <p:ph type="sldNum" sz="quarter" idx="11"/>
          </p:nvPr>
        </p:nvSpPr>
        <p:spPr/>
        <p:txBody>
          <a:bodyPr/>
          <a:lstStyle>
            <a:lvl1pPr>
              <a:defRPr smtClean="0"/>
            </a:lvl1pPr>
          </a:lstStyle>
          <a:p>
            <a:pPr>
              <a:defRPr/>
            </a:pPr>
            <a:fld id="{F614EF15-9824-416C-A526-05327745879E}" type="slidenum">
              <a:rPr lang="en-US"/>
            </a:fld>
            <a:endParaRPr lang="en-US"/>
          </a:p>
        </p:txBody>
      </p:sp>
      <p:sp>
        <p:nvSpPr>
          <p:cNvPr id="7" name="Footer Placeholder 4"/>
          <p:cNvSpPr>
            <a:spLocks noGrp="1"/>
          </p:cNvSpPr>
          <p:nvPr>
            <p:ph type="ftr" sz="quarter" idx="12"/>
          </p:nvPr>
        </p:nvSpPr>
        <p:spPr>
          <a:xfrm>
            <a:off x="2057400" y="6400800"/>
            <a:ext cx="5257800" cy="273050"/>
          </a:xfrm>
          <a:prstGeom prst="rect">
            <a:avLst/>
          </a:prstGeom>
        </p:spPr>
        <p:txBody>
          <a:bodyPr/>
          <a:lstStyle>
            <a:lvl1pPr algn="ctr" eaLnBrk="1" hangingPunct="1">
              <a:defRPr sz="1000">
                <a:latin typeface="Arial" panose="020B0604020202020204" pitchFamily="34" charset="0"/>
              </a:defRPr>
            </a:lvl1pPr>
          </a:lstStyle>
          <a:p>
            <a:pPr>
              <a:defRPr/>
            </a:pPr>
            <a:r>
              <a:rPr lang="en-US"/>
              <a:t>UGANDA NATIONAL BIORISK MANAGEMENT TRAINING MATERIALS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3.jpeg"/><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alphaModFix amt="3000"/>
            <a:duotone>
              <a:prstClr val="black"/>
              <a:schemeClr val="accent5">
                <a:tint val="45000"/>
                <a:satMod val="400000"/>
              </a:schemeClr>
            </a:duotone>
          </a:blip>
          <a:srcRect/>
          <a:stretch>
            <a:fillRect l="-16000" r="-16000"/>
          </a:stretch>
        </a:blipFill>
        <a:effectLst/>
      </p:bgPr>
    </p:bg>
    <p:spTree>
      <p:nvGrpSpPr>
        <p:cNvPr id="1" name=""/>
        <p:cNvGrpSpPr/>
        <p:nvPr/>
      </p:nvGrpSpPr>
      <p:grpSpPr>
        <a:xfrm>
          <a:off x="0" y="0"/>
          <a:ext cx="0" cy="0"/>
          <a:chOff x="0" y="0"/>
          <a:chExt cx="0" cy="0"/>
        </a:xfrm>
      </p:grpSpPr>
      <p:sp>
        <p:nvSpPr>
          <p:cNvPr id="7" name="Snip Same Side Corner Rectangle 6"/>
          <p:cNvSpPr/>
          <p:nvPr userDrawn="1"/>
        </p:nvSpPr>
        <p:spPr>
          <a:xfrm>
            <a:off x="0" y="1524000"/>
            <a:ext cx="762000" cy="5334000"/>
          </a:xfrm>
          <a:prstGeom prst="snip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75" name="Title Placeholder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smtClean="0"/>
              <a:t>Click to edit Master title style</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defRPr sz="1200">
                <a:solidFill>
                  <a:srgbClr val="898989"/>
                </a:solidFill>
                <a:latin typeface="Calibri" panose="020F0502020204030204" pitchFamily="34" charset="0"/>
              </a:defRPr>
            </a:lvl1pPr>
          </a:lstStyle>
          <a:p>
            <a:pPr>
              <a:defRPr/>
            </a:pPr>
            <a:fld id="{DE367282-FD1A-46C4-B87B-33780928A583}" type="datetime1">
              <a:rPr lang="en-US"/>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smtClean="0">
                <a:solidFill>
                  <a:srgbClr val="898989"/>
                </a:solidFill>
                <a:latin typeface="Calibri" panose="020F0502020204030204" pitchFamily="34" charset="0"/>
              </a:defRPr>
            </a:lvl1pPr>
          </a:lstStyle>
          <a:p>
            <a:pPr>
              <a:defRPr/>
            </a:pPr>
            <a:fld id="{B855AC90-4F0A-4398-AED7-5A19945ABAEE}" type="slidenum">
              <a:rPr lang="en-US"/>
            </a:fld>
            <a:endParaRPr lang="en-US"/>
          </a:p>
        </p:txBody>
      </p:sp>
      <p:pic>
        <p:nvPicPr>
          <p:cNvPr id="3078" name="Picture 8" descr="B_hazard.gif"/>
          <p:cNvPicPr>
            <a:picLocks noChangeAspect="1"/>
          </p:cNvPicPr>
          <p:nvPr userDrawn="1"/>
        </p:nvPicPr>
        <p:blipFill>
          <a:blip r:embed="rId13"/>
          <a:srcRect/>
          <a:stretch>
            <a:fillRect/>
          </a:stretch>
        </p:blipFill>
        <p:spPr bwMode="auto">
          <a:xfrm>
            <a:off x="0" y="0"/>
            <a:ext cx="830263" cy="798513"/>
          </a:xfrm>
          <a:prstGeom prst="rect">
            <a:avLst/>
          </a:prstGeom>
          <a:noFill/>
          <a:ln w="9525">
            <a:noFill/>
            <a:miter lim="800000"/>
            <a:headEnd/>
            <a:tailEnd/>
          </a:ln>
        </p:spPr>
      </p:pic>
      <p:pic>
        <p:nvPicPr>
          <p:cNvPr id="3079" name="Picture 9" descr="B_hazard.gif"/>
          <p:cNvPicPr>
            <a:picLocks noChangeAspect="1"/>
          </p:cNvPicPr>
          <p:nvPr userDrawn="1"/>
        </p:nvPicPr>
        <p:blipFill>
          <a:blip r:embed="rId13"/>
          <a:srcRect/>
          <a:stretch>
            <a:fillRect/>
          </a:stretch>
        </p:blipFill>
        <p:spPr bwMode="auto">
          <a:xfrm>
            <a:off x="0" y="685800"/>
            <a:ext cx="830263" cy="798513"/>
          </a:xfrm>
          <a:prstGeom prst="rect">
            <a:avLst/>
          </a:prstGeom>
          <a:noFill/>
          <a:ln w="9525">
            <a:noFill/>
            <a:miter lim="800000"/>
            <a:headEnd/>
            <a:tailEnd/>
          </a:ln>
        </p:spPr>
      </p:pic>
      <p:pic>
        <p:nvPicPr>
          <p:cNvPr id="3080" name="Picture 11"/>
          <p:cNvPicPr>
            <a:picLocks noChangeAspect="1" noChangeArrowheads="1"/>
          </p:cNvPicPr>
          <p:nvPr userDrawn="1"/>
        </p:nvPicPr>
        <p:blipFill>
          <a:blip r:embed="rId14"/>
          <a:srcRect/>
          <a:stretch>
            <a:fillRect/>
          </a:stretch>
        </p:blipFill>
        <p:spPr bwMode="auto">
          <a:xfrm>
            <a:off x="7886700" y="7938"/>
            <a:ext cx="1257300" cy="1371600"/>
          </a:xfrm>
          <a:prstGeom prst="rect">
            <a:avLst/>
          </a:prstGeom>
          <a:noFill/>
          <a:ln w="9525">
            <a:noFill/>
            <a:miter lim="800000"/>
            <a:headEnd/>
            <a:tailEnd/>
          </a:ln>
        </p:spPr>
      </p:pic>
      <p:sp>
        <p:nvSpPr>
          <p:cNvPr id="13" name="Text Box 2"/>
          <p:cNvSpPr txBox="1"/>
          <p:nvPr userDrawn="1"/>
        </p:nvSpPr>
        <p:spPr>
          <a:xfrm>
            <a:off x="7924800" y="1295400"/>
            <a:ext cx="1371600" cy="3429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spcBef>
                <a:spcPts val="0"/>
              </a:spcBef>
              <a:spcAft>
                <a:spcPts val="0"/>
              </a:spcAft>
              <a:defRPr/>
            </a:pPr>
            <a:r>
              <a:rPr lang="en-US" sz="1200" dirty="0">
                <a:latin typeface="Arial Black" panose="020B0A04020102020204"/>
                <a:ea typeface="ＭＳ 明朝"/>
                <a:cs typeface="Times New Roman" panose="02020603050405020304"/>
              </a:rPr>
              <a:t>UNHLS / MOH</a:t>
            </a:r>
            <a:endParaRPr lang="en-US" sz="1200" dirty="0">
              <a:ea typeface="ＭＳ 明朝"/>
              <a:cs typeface="Times New Roman" panose="0202060305040502030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b="1" kern="1200">
          <a:solidFill>
            <a:srgbClr val="0070C0"/>
          </a:solidFill>
          <a:latin typeface="+mj-lt"/>
          <a:ea typeface="MS PGothic" panose="020B0600070205080204" pitchFamily="34" charset="-128"/>
          <a:cs typeface="+mj-cs"/>
        </a:defRPr>
      </a:lvl1pPr>
      <a:lvl2pPr algn="ctr" rtl="0" eaLnBrk="0" fontAlgn="base" hangingPunct="0">
        <a:spcBef>
          <a:spcPct val="0"/>
        </a:spcBef>
        <a:spcAft>
          <a:spcPct val="0"/>
        </a:spcAft>
        <a:defRPr sz="4400" b="1">
          <a:solidFill>
            <a:srgbClr val="0070C0"/>
          </a:solidFill>
          <a:latin typeface="Calibri" panose="020F0502020204030204" pitchFamily="34" charset="0"/>
          <a:ea typeface="MS PGothic" panose="020B0600070205080204" pitchFamily="34" charset="-128"/>
        </a:defRPr>
      </a:lvl2pPr>
      <a:lvl3pPr algn="ctr" rtl="0" eaLnBrk="0" fontAlgn="base" hangingPunct="0">
        <a:spcBef>
          <a:spcPct val="0"/>
        </a:spcBef>
        <a:spcAft>
          <a:spcPct val="0"/>
        </a:spcAft>
        <a:defRPr sz="4400" b="1">
          <a:solidFill>
            <a:srgbClr val="0070C0"/>
          </a:solidFill>
          <a:latin typeface="Calibri" panose="020F0502020204030204" pitchFamily="34" charset="0"/>
          <a:ea typeface="MS PGothic" panose="020B0600070205080204" pitchFamily="34" charset="-128"/>
        </a:defRPr>
      </a:lvl3pPr>
      <a:lvl4pPr algn="ctr" rtl="0" eaLnBrk="0" fontAlgn="base" hangingPunct="0">
        <a:spcBef>
          <a:spcPct val="0"/>
        </a:spcBef>
        <a:spcAft>
          <a:spcPct val="0"/>
        </a:spcAft>
        <a:defRPr sz="4400" b="1">
          <a:solidFill>
            <a:srgbClr val="0070C0"/>
          </a:solidFill>
          <a:latin typeface="Calibri" panose="020F0502020204030204" pitchFamily="34" charset="0"/>
          <a:ea typeface="MS PGothic" panose="020B0600070205080204" pitchFamily="34" charset="-128"/>
        </a:defRPr>
      </a:lvl4pPr>
      <a:lvl5pPr algn="ctr" rtl="0" eaLnBrk="0" fontAlgn="base" hangingPunct="0">
        <a:spcBef>
          <a:spcPct val="0"/>
        </a:spcBef>
        <a:spcAft>
          <a:spcPct val="0"/>
        </a:spcAft>
        <a:defRPr sz="4400" b="1">
          <a:solidFill>
            <a:srgbClr val="0070C0"/>
          </a:solidFill>
          <a:latin typeface="Calibri" panose="020F0502020204030204"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8.emf"/><Relationship Id="rId1"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10.emf"/><Relationship Id="rId1" Type="http://schemas.openxmlformats.org/officeDocument/2006/relationships/image" Target="../media/image9.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r>
              <a:rPr lang="en-US" sz="4000" dirty="0" smtClean="0">
                <a:ea typeface="MS PGothic" panose="020B0600070205080204" pitchFamily="34" charset="-128"/>
              </a:rPr>
              <a:t>OCCUPATIONAL SAFETY AND HEALTH</a:t>
            </a:r>
            <a:endParaRPr lang="en-US" sz="4000" dirty="0" smtClean="0">
              <a:ea typeface="MS PGothic" panose="020B0600070205080204" pitchFamily="34" charset="-128"/>
            </a:endParaRPr>
          </a:p>
        </p:txBody>
      </p:sp>
      <p:sp>
        <p:nvSpPr>
          <p:cNvPr id="15363" name="Subtitle 2"/>
          <p:cNvSpPr>
            <a:spLocks noGrp="1"/>
          </p:cNvSpPr>
          <p:nvPr>
            <p:ph type="subTitle" idx="1"/>
          </p:nvPr>
        </p:nvSpPr>
        <p:spPr bwMode="auto">
          <a:noFill/>
          <a:ln>
            <a:miter lim="800000"/>
          </a:ln>
        </p:spPr>
        <p:txBody>
          <a:bodyPr vert="horz" wrap="square" lIns="91440" tIns="45720" rIns="91440" bIns="45720" numCol="1" anchor="t" anchorCtr="0" compatLnSpc="1"/>
          <a:lstStyle/>
          <a:p>
            <a:r>
              <a:rPr lang="en-US" sz="2400" b="1" dirty="0" smtClean="0">
                <a:solidFill>
                  <a:schemeClr val="tx1"/>
                </a:solidFill>
                <a:ea typeface="MS PGothic" panose="020B0600070205080204" pitchFamily="34" charset="-128"/>
              </a:rPr>
              <a:t>Track 2: Module 13</a:t>
            </a:r>
            <a:endParaRPr lang="en-US" sz="2400" b="1" dirty="0" smtClean="0">
              <a:solidFill>
                <a:schemeClr val="tx1"/>
              </a:solidFill>
              <a:ea typeface="MS PGothic" panose="020B0600070205080204" pitchFamily="34" charset="-128"/>
            </a:endParaRPr>
          </a:p>
          <a:p>
            <a:r>
              <a:rPr lang="en-US" sz="2400" b="1" dirty="0" smtClean="0">
                <a:solidFill>
                  <a:schemeClr val="tx1"/>
                </a:solidFill>
                <a:ea typeface="MS PGothic" panose="020B0600070205080204" pitchFamily="34" charset="-128"/>
              </a:rPr>
              <a:t>Duration: 1hr</a:t>
            </a:r>
            <a:endParaRPr lang="en-US" sz="2400" b="1" dirty="0" smtClean="0">
              <a:solidFill>
                <a:schemeClr val="tx1"/>
              </a:solidFill>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825033"/>
          </a:xfrm>
        </p:spPr>
        <p:txBody>
          <a:bodyPr/>
          <a:lstStyle/>
          <a:p>
            <a:r>
              <a:rPr lang="en-US" sz="2800" dirty="0" smtClean="0">
                <a:latin typeface="Arial" panose="020B0604020202020204" pitchFamily="34" charset="0"/>
                <a:cs typeface="Arial" panose="020B0604020202020204" pitchFamily="34" charset="0"/>
              </a:rPr>
              <a:t>Commonly encountered Occupational hazards in health facilities </a:t>
            </a:r>
            <a:endParaRPr lang="en-US" sz="2800"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819590" y="2449511"/>
            <a:ext cx="3295210" cy="3676651"/>
          </a:xfrm>
        </p:spPr>
        <p:txBody>
          <a:bodyPr/>
          <a:lstStyle/>
          <a:p>
            <a:pPr marL="0" indent="0">
              <a:buNone/>
            </a:pPr>
            <a:r>
              <a:rPr lang="en-US" sz="2200" b="1" u="sng" dirty="0" smtClean="0">
                <a:latin typeface="Arial" panose="020B0604020202020204" pitchFamily="34" charset="0"/>
                <a:cs typeface="Arial" panose="020B0604020202020204" pitchFamily="34" charset="0"/>
              </a:rPr>
              <a:t>BIOHAZARDS</a:t>
            </a:r>
            <a:endParaRPr lang="en-US" sz="2200" b="1" u="sng"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Bacteria</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viruses, fungi</a:t>
            </a:r>
            <a:r>
              <a:rPr lang="en-US" sz="2200" dirty="0">
                <a:latin typeface="Arial" panose="020B0604020202020204" pitchFamily="34" charset="0"/>
                <a:cs typeface="Arial" panose="020B0604020202020204" pitchFamily="34" charset="0"/>
              </a:rPr>
              <a:t>, or </a:t>
            </a:r>
            <a:r>
              <a:rPr lang="en-US" sz="2200" dirty="0" smtClean="0">
                <a:latin typeface="Arial" panose="020B0604020202020204" pitchFamily="34" charset="0"/>
                <a:cs typeface="Arial" panose="020B0604020202020204" pitchFamily="34" charset="0"/>
              </a:rPr>
              <a:t>parasites, that </a:t>
            </a:r>
            <a:r>
              <a:rPr lang="en-US" sz="2200" dirty="0">
                <a:latin typeface="Arial" panose="020B0604020202020204" pitchFamily="34" charset="0"/>
                <a:cs typeface="Arial" panose="020B0604020202020204" pitchFamily="34" charset="0"/>
              </a:rPr>
              <a:t>may </a:t>
            </a:r>
            <a:r>
              <a:rPr lang="en-US" sz="2200" dirty="0" smtClean="0">
                <a:latin typeface="Arial" panose="020B0604020202020204" pitchFamily="34" charset="0"/>
                <a:cs typeface="Arial" panose="020B0604020202020204" pitchFamily="34" charset="0"/>
              </a:rPr>
              <a:t>be transmitted by contact </a:t>
            </a:r>
            <a:r>
              <a:rPr lang="en-US" sz="2200" dirty="0">
                <a:latin typeface="Arial" panose="020B0604020202020204" pitchFamily="34" charset="0"/>
                <a:cs typeface="Arial" panose="020B0604020202020204" pitchFamily="34" charset="0"/>
              </a:rPr>
              <a:t>with </a:t>
            </a:r>
            <a:r>
              <a:rPr lang="en-US" sz="2200" dirty="0" smtClean="0">
                <a:latin typeface="Arial" panose="020B0604020202020204" pitchFamily="34" charset="0"/>
                <a:cs typeface="Arial" panose="020B0604020202020204" pitchFamily="34" charset="0"/>
              </a:rPr>
              <a:t>infected patients, contaminated body secretions/fluids, blood, sputum, etc</a:t>
            </a:r>
            <a:r>
              <a:rPr lang="en-US" sz="2200" dirty="0" smtClean="0"/>
              <a:t>.</a:t>
            </a:r>
            <a:endParaRPr lang="en-US" sz="2200" dirty="0"/>
          </a:p>
        </p:txBody>
      </p:sp>
      <p:pic>
        <p:nvPicPr>
          <p:cNvPr id="11" name="Picture 10"/>
          <p:cNvPicPr>
            <a:picLocks noChangeAspect="1"/>
          </p:cNvPicPr>
          <p:nvPr/>
        </p:nvPicPr>
        <p:blipFill>
          <a:blip r:embed="rId1"/>
          <a:stretch>
            <a:fillRect/>
          </a:stretch>
        </p:blipFill>
        <p:spPr>
          <a:xfrm>
            <a:off x="5307250" y="1194172"/>
            <a:ext cx="2084150" cy="1255340"/>
          </a:xfrm>
          <a:prstGeom prst="rect">
            <a:avLst/>
          </a:prstGeom>
        </p:spPr>
      </p:pic>
      <p:sp>
        <p:nvSpPr>
          <p:cNvPr id="6" name="Content Placeholder 5"/>
          <p:cNvSpPr>
            <a:spLocks noGrp="1"/>
          </p:cNvSpPr>
          <p:nvPr>
            <p:ph sz="quarter" idx="4"/>
          </p:nvPr>
        </p:nvSpPr>
        <p:spPr>
          <a:xfrm>
            <a:off x="5181600" y="2666251"/>
            <a:ext cx="3733800" cy="3459912"/>
          </a:xfrm>
        </p:spPr>
        <p:txBody>
          <a:bodyPr/>
          <a:lstStyle/>
          <a:p>
            <a:pPr marL="0" indent="0">
              <a:buNone/>
            </a:pPr>
            <a:r>
              <a:rPr lang="en-US" sz="2200" b="1" u="sng" dirty="0" smtClean="0">
                <a:latin typeface="Arial" panose="020B0604020202020204" pitchFamily="34" charset="0"/>
                <a:cs typeface="Arial" panose="020B0604020202020204" pitchFamily="34" charset="0"/>
              </a:rPr>
              <a:t>HAZARDOUS CHEMICALS</a:t>
            </a:r>
            <a:endParaRPr lang="en-US" sz="2200" b="1" u="sng"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Various forms </a:t>
            </a:r>
            <a:r>
              <a:rPr lang="en-US" sz="2200" dirty="0" smtClean="0">
                <a:latin typeface="Arial" panose="020B0604020202020204" pitchFamily="34" charset="0"/>
                <a:cs typeface="Arial" panose="020B0604020202020204" pitchFamily="34" charset="0"/>
              </a:rPr>
              <a:t>of chemicals </a:t>
            </a:r>
            <a:r>
              <a:rPr lang="en-US" sz="2200" dirty="0">
                <a:latin typeface="Arial" panose="020B0604020202020204" pitchFamily="34" charset="0"/>
                <a:cs typeface="Arial" panose="020B0604020202020204" pitchFamily="34" charset="0"/>
              </a:rPr>
              <a:t>that </a:t>
            </a:r>
            <a:r>
              <a:rPr lang="en-US" sz="2200" dirty="0" smtClean="0">
                <a:latin typeface="Arial" panose="020B0604020202020204" pitchFamily="34" charset="0"/>
                <a:cs typeface="Arial" panose="020B0604020202020204" pitchFamily="34" charset="0"/>
              </a:rPr>
              <a:t>are potentially </a:t>
            </a:r>
            <a:r>
              <a:rPr lang="en-US" sz="2200" dirty="0">
                <a:latin typeface="Arial" panose="020B0604020202020204" pitchFamily="34" charset="0"/>
                <a:cs typeface="Arial" panose="020B0604020202020204" pitchFamily="34" charset="0"/>
              </a:rPr>
              <a:t>toxic </a:t>
            </a:r>
            <a:r>
              <a:rPr lang="en-US" sz="2200" dirty="0" smtClean="0">
                <a:latin typeface="Arial" panose="020B0604020202020204" pitchFamily="34" charset="0"/>
                <a:cs typeface="Arial" panose="020B0604020202020204" pitchFamily="34" charset="0"/>
              </a:rPr>
              <a:t>or irritating </a:t>
            </a:r>
            <a:r>
              <a:rPr lang="en-US" sz="2200" dirty="0">
                <a:latin typeface="Arial" panose="020B0604020202020204" pitchFamily="34" charset="0"/>
                <a:cs typeface="Arial" panose="020B0604020202020204" pitchFamily="34" charset="0"/>
              </a:rPr>
              <a:t>to the </a:t>
            </a:r>
            <a:r>
              <a:rPr lang="en-US" sz="2200" dirty="0" smtClean="0">
                <a:latin typeface="Arial" panose="020B0604020202020204" pitchFamily="34" charset="0"/>
                <a:cs typeface="Arial" panose="020B0604020202020204" pitchFamily="34" charset="0"/>
              </a:rPr>
              <a:t>body.</a:t>
            </a:r>
            <a:endParaRPr lang="en-US" sz="2200" dirty="0" smtClean="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For example: </a:t>
            </a:r>
            <a:r>
              <a:rPr lang="en-US" sz="2200" dirty="0" smtClean="0">
                <a:latin typeface="Arial" panose="020B0604020202020204" pitchFamily="34" charset="0"/>
                <a:cs typeface="Arial" panose="020B0604020202020204" pitchFamily="34" charset="0"/>
              </a:rPr>
              <a:t>disinfectants, medications, mercury and </a:t>
            </a:r>
            <a:r>
              <a:rPr lang="en-US" sz="2200" dirty="0" err="1" smtClean="0">
                <a:latin typeface="Arial" panose="020B0604020202020204" pitchFamily="34" charset="0"/>
                <a:cs typeface="Arial" panose="020B0604020202020204" pitchFamily="34" charset="0"/>
              </a:rPr>
              <a:t>anaesthetic</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gases</a:t>
            </a:r>
            <a:r>
              <a:rPr lang="en-US"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pPr>
              <a:defRPr/>
            </a:pPr>
            <a:fld id="{B4A9E7B1-A8D8-4285-802B-5A324806EF9D}" type="datetime1">
              <a:rPr lang="en-US" smtClean="0"/>
            </a:fld>
            <a:endParaRPr lang="en-US"/>
          </a:p>
        </p:txBody>
      </p:sp>
      <p:sp>
        <p:nvSpPr>
          <p:cNvPr id="8" name="Slide Number Placeholder 7"/>
          <p:cNvSpPr>
            <a:spLocks noGrp="1"/>
          </p:cNvSpPr>
          <p:nvPr>
            <p:ph type="sldNum" sz="quarter" idx="11"/>
          </p:nvPr>
        </p:nvSpPr>
        <p:spPr/>
        <p:txBody>
          <a:bodyPr/>
          <a:lstStyle/>
          <a:p>
            <a:pPr>
              <a:defRPr/>
            </a:pPr>
            <a:fld id="{23A29F40-E7A1-49D6-A5E9-7A57907C4D10}" type="slidenum">
              <a:rPr lang="en-US" smtClean="0"/>
            </a:fld>
            <a:endParaRPr lang="en-US"/>
          </a:p>
        </p:txBody>
      </p:sp>
      <p:sp>
        <p:nvSpPr>
          <p:cNvPr id="9" name="Footer Placeholder 8"/>
          <p:cNvSpPr>
            <a:spLocks noGrp="1"/>
          </p:cNvSpPr>
          <p:nvPr>
            <p:ph type="ftr" sz="quarter" idx="12"/>
          </p:nvPr>
        </p:nvSpPr>
        <p:spPr/>
        <p:txBody>
          <a:bodyPr/>
          <a:lstStyle/>
          <a:p>
            <a:pPr>
              <a:defRPr/>
            </a:pPr>
            <a:r>
              <a:rPr lang="en-US" smtClean="0"/>
              <a:t>UGANDA NATIONAL BIORISK MANAGEMENT TRAINING MATERIALS </a:t>
            </a:r>
            <a:endParaRPr lang="en-US" dirty="0"/>
          </a:p>
        </p:txBody>
      </p:sp>
      <p:pic>
        <p:nvPicPr>
          <p:cNvPr id="10" name="Content Placeholder 6"/>
          <p:cNvPicPr>
            <a:picLocks noGrp="1" noChangeAspect="1"/>
          </p:cNvPicPr>
          <p:nvPr>
            <p:ph idx="1"/>
          </p:nvPr>
        </p:nvPicPr>
        <p:blipFill>
          <a:blip r:embed="rId2"/>
          <a:stretch>
            <a:fillRect/>
          </a:stretch>
        </p:blipFill>
        <p:spPr>
          <a:xfrm>
            <a:off x="819590" y="1194172"/>
            <a:ext cx="2228410" cy="120771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25033"/>
          </a:xfrm>
        </p:spPr>
        <p:txBody>
          <a:bodyPr/>
          <a:lstStyle/>
          <a:p>
            <a:r>
              <a:rPr lang="en-US" sz="2800" dirty="0">
                <a:latin typeface="Arial" panose="020B0604020202020204" pitchFamily="34" charset="0"/>
                <a:cs typeface="Arial" panose="020B0604020202020204" pitchFamily="34" charset="0"/>
              </a:rPr>
              <a:t>Commonly encountered Occupational hazards in health facilities </a:t>
            </a:r>
            <a:endParaRPr lang="en-US" sz="2800"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819590" y="2449511"/>
            <a:ext cx="3295210" cy="3676651"/>
          </a:xfrm>
        </p:spPr>
        <p:txBody>
          <a:bodyPr/>
          <a:lstStyle/>
          <a:p>
            <a:pPr marL="0" indent="0">
              <a:buNone/>
            </a:pPr>
            <a:r>
              <a:rPr lang="en-US" sz="2200" b="1" u="sng" dirty="0">
                <a:latin typeface="Arial" panose="020B0604020202020204" pitchFamily="34" charset="0"/>
                <a:cs typeface="Arial" panose="020B0604020202020204" pitchFamily="34" charset="0"/>
              </a:rPr>
              <a:t>PSYCHOSOCIAL</a:t>
            </a:r>
            <a:endParaRPr lang="en-US" sz="2200" b="1" u="sng"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Factors of </a:t>
            </a:r>
            <a:r>
              <a:rPr lang="en-US" sz="2200" dirty="0" smtClean="0">
                <a:latin typeface="Arial" panose="020B0604020202020204" pitchFamily="34" charset="0"/>
                <a:cs typeface="Arial" panose="020B0604020202020204" pitchFamily="34" charset="0"/>
              </a:rPr>
              <a:t>work organization and interpersonal relations</a:t>
            </a:r>
            <a:endParaRPr lang="en-US" sz="2200" dirty="0" smtClean="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Example: </a:t>
            </a:r>
            <a:r>
              <a:rPr lang="en-US" sz="2200" dirty="0" smtClean="0">
                <a:latin typeface="Arial" panose="020B0604020202020204" pitchFamily="34" charset="0"/>
                <a:cs typeface="Arial" panose="020B0604020202020204" pitchFamily="34" charset="0"/>
              </a:rPr>
              <a:t>job content, workload</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conflicts, harassment, violence</a:t>
            </a:r>
            <a:r>
              <a:rPr lang="en-US" sz="2200" dirty="0">
                <a:latin typeface="Arial" panose="020B0604020202020204" pitchFamily="34" charset="0"/>
                <a:cs typeface="Arial" panose="020B0604020202020204" pitchFamily="34" charset="0"/>
              </a:rPr>
              <a:t>, stigma </a:t>
            </a:r>
            <a:r>
              <a:rPr lang="en-US" sz="2200" dirty="0" smtClean="0">
                <a:latin typeface="Arial" panose="020B0604020202020204" pitchFamily="34" charset="0"/>
                <a:cs typeface="Arial" panose="020B0604020202020204" pitchFamily="34" charset="0"/>
              </a:rPr>
              <a:t>and discrimination</a:t>
            </a:r>
            <a:r>
              <a:rPr lang="en-US" sz="2200" dirty="0">
                <a:latin typeface="Arial" panose="020B0604020202020204" pitchFamily="34" charset="0"/>
                <a:cs typeface="Arial" panose="020B0604020202020204" pitchFamily="34" charset="0"/>
              </a:rPr>
              <a:t>.</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
        <p:nvSpPr>
          <p:cNvPr id="6" name="Content Placeholder 5"/>
          <p:cNvSpPr>
            <a:spLocks noGrp="1"/>
          </p:cNvSpPr>
          <p:nvPr>
            <p:ph sz="quarter" idx="4"/>
          </p:nvPr>
        </p:nvSpPr>
        <p:spPr>
          <a:xfrm>
            <a:off x="5181600" y="2666251"/>
            <a:ext cx="3352800" cy="3459912"/>
          </a:xfrm>
        </p:spPr>
        <p:txBody>
          <a:bodyPr/>
          <a:lstStyle/>
          <a:p>
            <a:pPr marL="0" indent="0">
              <a:buNone/>
            </a:pPr>
            <a:r>
              <a:rPr lang="en-US" sz="2200" b="1" u="sng" dirty="0">
                <a:latin typeface="Arial" panose="020B0604020202020204" pitchFamily="34" charset="0"/>
                <a:cs typeface="Arial" panose="020B0604020202020204" pitchFamily="34" charset="0"/>
              </a:rPr>
              <a:t>PHYSICAL HAZARDS</a:t>
            </a:r>
            <a:endParaRPr lang="en-US" sz="2200" b="1" u="sng"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Physical factors </a:t>
            </a:r>
            <a:r>
              <a:rPr lang="en-US" sz="2200" dirty="0" smtClean="0">
                <a:latin typeface="Arial" panose="020B0604020202020204" pitchFamily="34" charset="0"/>
                <a:cs typeface="Arial" panose="020B0604020202020204" pitchFamily="34" charset="0"/>
              </a:rPr>
              <a:t>within the </a:t>
            </a:r>
            <a:r>
              <a:rPr lang="en-US" sz="2200" dirty="0">
                <a:latin typeface="Arial" panose="020B0604020202020204" pitchFamily="34" charset="0"/>
                <a:cs typeface="Arial" panose="020B0604020202020204" pitchFamily="34" charset="0"/>
              </a:rPr>
              <a:t>work </a:t>
            </a:r>
            <a:r>
              <a:rPr lang="en-US" sz="2200" dirty="0" smtClean="0">
                <a:latin typeface="Arial" panose="020B0604020202020204" pitchFamily="34" charset="0"/>
                <a:cs typeface="Arial" panose="020B0604020202020204" pitchFamily="34" charset="0"/>
              </a:rPr>
              <a:t>environment that </a:t>
            </a:r>
            <a:r>
              <a:rPr lang="en-US" sz="2200" dirty="0">
                <a:latin typeface="Arial" panose="020B0604020202020204" pitchFamily="34" charset="0"/>
                <a:cs typeface="Arial" panose="020B0604020202020204" pitchFamily="34" charset="0"/>
              </a:rPr>
              <a:t>can harm health.</a:t>
            </a:r>
            <a:endParaRPr lang="en-US" sz="2200" dirty="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Example</a:t>
            </a:r>
            <a:r>
              <a:rPr lang="en-US" sz="2200" b="1" dirty="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noise, ionizing </a:t>
            </a:r>
            <a:r>
              <a:rPr lang="en-US" sz="2200" dirty="0">
                <a:latin typeface="Arial" panose="020B0604020202020204" pitchFamily="34" charset="0"/>
                <a:cs typeface="Arial" panose="020B0604020202020204" pitchFamily="34" charset="0"/>
              </a:rPr>
              <a:t>radiation, </a:t>
            </a:r>
            <a:r>
              <a:rPr lang="en-US" sz="2200" dirty="0" smtClean="0">
                <a:latin typeface="Arial" panose="020B0604020202020204" pitchFamily="34" charset="0"/>
                <a:cs typeface="Arial" panose="020B0604020202020204" pitchFamily="34" charset="0"/>
              </a:rPr>
              <a:t>heat or </a:t>
            </a:r>
            <a:r>
              <a:rPr lang="en-US" sz="2200" dirty="0">
                <a:latin typeface="Arial" panose="020B0604020202020204" pitchFamily="34" charset="0"/>
                <a:cs typeface="Arial" panose="020B0604020202020204" pitchFamily="34" charset="0"/>
              </a:rPr>
              <a:t>cold, accidents, </a:t>
            </a:r>
            <a:r>
              <a:rPr lang="en-US" sz="2200" dirty="0" smtClean="0">
                <a:latin typeface="Arial" panose="020B0604020202020204" pitchFamily="34" charset="0"/>
                <a:cs typeface="Arial" panose="020B0604020202020204" pitchFamily="34" charset="0"/>
              </a:rPr>
              <a:t>and manual </a:t>
            </a:r>
            <a:r>
              <a:rPr lang="en-US" sz="2200" dirty="0">
                <a:latin typeface="Arial" panose="020B0604020202020204" pitchFamily="34" charset="0"/>
                <a:cs typeface="Arial" panose="020B0604020202020204" pitchFamily="34" charset="0"/>
              </a:rPr>
              <a:t>handling </a:t>
            </a:r>
            <a:r>
              <a:rPr lang="en-US" sz="2200" dirty="0" smtClean="0">
                <a:latin typeface="Arial" panose="020B0604020202020204" pitchFamily="34" charset="0"/>
                <a:cs typeface="Arial" panose="020B0604020202020204" pitchFamily="34" charset="0"/>
              </a:rPr>
              <a:t>of loads</a:t>
            </a:r>
            <a:r>
              <a:rPr lang="en-US" sz="2200" dirty="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pPr>
              <a:defRPr/>
            </a:pPr>
            <a:fld id="{B4A9E7B1-A8D8-4285-802B-5A324806EF9D}" type="datetime1">
              <a:rPr lang="en-US" smtClean="0"/>
            </a:fld>
            <a:endParaRPr lang="en-US"/>
          </a:p>
        </p:txBody>
      </p:sp>
      <p:sp>
        <p:nvSpPr>
          <p:cNvPr id="8" name="Slide Number Placeholder 7"/>
          <p:cNvSpPr>
            <a:spLocks noGrp="1"/>
          </p:cNvSpPr>
          <p:nvPr>
            <p:ph type="sldNum" sz="quarter" idx="11"/>
          </p:nvPr>
        </p:nvSpPr>
        <p:spPr/>
        <p:txBody>
          <a:bodyPr/>
          <a:lstStyle/>
          <a:p>
            <a:pPr>
              <a:defRPr/>
            </a:pPr>
            <a:fld id="{23A29F40-E7A1-49D6-A5E9-7A57907C4D10}" type="slidenum">
              <a:rPr lang="en-US" smtClean="0"/>
            </a:fld>
            <a:endParaRPr lang="en-US"/>
          </a:p>
        </p:txBody>
      </p:sp>
      <p:sp>
        <p:nvSpPr>
          <p:cNvPr id="9" name="Footer Placeholder 8"/>
          <p:cNvSpPr>
            <a:spLocks noGrp="1"/>
          </p:cNvSpPr>
          <p:nvPr>
            <p:ph type="ftr" sz="quarter" idx="12"/>
          </p:nvPr>
        </p:nvSpPr>
        <p:spPr/>
        <p:txBody>
          <a:bodyPr/>
          <a:lstStyle/>
          <a:p>
            <a:pPr>
              <a:defRPr/>
            </a:pPr>
            <a:r>
              <a:rPr lang="en-US" smtClean="0"/>
              <a:t>UGANDA NATIONAL BIORISK MANAGEMENT TRAINING MATERIALS </a:t>
            </a:r>
            <a:endParaRPr lang="en-US" dirty="0"/>
          </a:p>
        </p:txBody>
      </p:sp>
      <p:pic>
        <p:nvPicPr>
          <p:cNvPr id="3" name="Picture 2"/>
          <p:cNvPicPr>
            <a:picLocks noChangeAspect="1"/>
          </p:cNvPicPr>
          <p:nvPr/>
        </p:nvPicPr>
        <p:blipFill>
          <a:blip r:embed="rId1"/>
          <a:stretch>
            <a:fillRect/>
          </a:stretch>
        </p:blipFill>
        <p:spPr>
          <a:xfrm>
            <a:off x="901025" y="1194172"/>
            <a:ext cx="1994575" cy="1255340"/>
          </a:xfrm>
          <a:prstGeom prst="rect">
            <a:avLst/>
          </a:prstGeom>
        </p:spPr>
      </p:pic>
      <p:pic>
        <p:nvPicPr>
          <p:cNvPr id="13" name="Picture 12"/>
          <p:cNvPicPr>
            <a:picLocks noChangeAspect="1"/>
          </p:cNvPicPr>
          <p:nvPr/>
        </p:nvPicPr>
        <p:blipFill>
          <a:blip r:embed="rId2"/>
          <a:stretch>
            <a:fillRect/>
          </a:stretch>
        </p:blipFill>
        <p:spPr>
          <a:xfrm>
            <a:off x="5396825" y="1252070"/>
            <a:ext cx="2070775" cy="119744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47700" y="381000"/>
            <a:ext cx="7848600" cy="669925"/>
          </a:xfrm>
        </p:spPr>
        <p:txBody>
          <a:bodyPr/>
          <a:lstStyle/>
          <a:p>
            <a:r>
              <a:rPr lang="en-US" altLang="en-US" dirty="0" smtClean="0"/>
              <a:t>The chain of infection</a:t>
            </a:r>
            <a:endParaRPr lang="en-US" altLang="en-US" dirty="0" smtClean="0"/>
          </a:p>
        </p:txBody>
      </p:sp>
      <p:sp>
        <p:nvSpPr>
          <p:cNvPr id="3" name="Content Placeholder 2"/>
          <p:cNvSpPr>
            <a:spLocks noGrp="1"/>
          </p:cNvSpPr>
          <p:nvPr>
            <p:ph idx="1"/>
          </p:nvPr>
        </p:nvSpPr>
        <p:spPr>
          <a:xfrm>
            <a:off x="595313" y="1371600"/>
            <a:ext cx="8243887" cy="5029200"/>
          </a:xfrm>
        </p:spPr>
        <p:txBody>
          <a:bodyPr/>
          <a:lstStyle/>
          <a:p>
            <a:pPr>
              <a:defRPr/>
            </a:pPr>
            <a:r>
              <a:rPr lang="en-US" sz="2600" dirty="0" smtClean="0">
                <a:latin typeface="Arial" panose="020B0604020202020204" pitchFamily="34" charset="0"/>
                <a:ea typeface="MS PGothic" panose="020B0600070205080204" pitchFamily="34" charset="-128"/>
                <a:cs typeface="Arial" panose="020B0604020202020204" pitchFamily="34" charset="0"/>
              </a:rPr>
              <a:t>Certain conditions must be met in order for a microbe or infectious disease to be spread from host to host (animal to animal, animal to human, human to human or human to animal).  </a:t>
            </a:r>
            <a:endParaRPr lang="en-US" sz="2600" dirty="0" smtClean="0">
              <a:latin typeface="Arial" panose="020B0604020202020204" pitchFamily="34" charset="0"/>
              <a:ea typeface="MS PGothic" panose="020B0600070205080204" pitchFamily="34" charset="-128"/>
              <a:cs typeface="Arial" panose="020B0604020202020204" pitchFamily="34" charset="0"/>
            </a:endParaRPr>
          </a:p>
          <a:p>
            <a:pPr>
              <a:defRPr/>
            </a:pPr>
            <a:r>
              <a:rPr lang="en-US" sz="2600" dirty="0" smtClean="0">
                <a:latin typeface="Arial" panose="020B0604020202020204" pitchFamily="34" charset="0"/>
                <a:ea typeface="MS PGothic" panose="020B0600070205080204" pitchFamily="34" charset="-128"/>
                <a:cs typeface="Arial" panose="020B0604020202020204" pitchFamily="34" charset="0"/>
              </a:rPr>
              <a:t>This process is called </a:t>
            </a:r>
            <a:r>
              <a:rPr lang="en-US" sz="2600" b="1" dirty="0" smtClean="0">
                <a:latin typeface="Arial" panose="020B0604020202020204" pitchFamily="34" charset="0"/>
                <a:ea typeface="MS PGothic" panose="020B0600070205080204" pitchFamily="34" charset="-128"/>
                <a:cs typeface="Arial" panose="020B0604020202020204" pitchFamily="34" charset="0"/>
              </a:rPr>
              <a:t>the chain of infection</a:t>
            </a:r>
            <a:endParaRPr lang="en-US" sz="2600" dirty="0">
              <a:latin typeface="Arial" panose="020B0604020202020204" pitchFamily="34" charset="0"/>
              <a:ea typeface="MS PGothic" panose="020B0600070205080204" pitchFamily="34" charset="-128"/>
              <a:cs typeface="Arial" panose="020B0604020202020204" pitchFamily="34" charset="0"/>
            </a:endParaRPr>
          </a:p>
          <a:p>
            <a:pPr>
              <a:defRPr/>
            </a:pPr>
            <a:r>
              <a:rPr lang="en-US" sz="2600" dirty="0" smtClean="0">
                <a:latin typeface="Arial" panose="020B0604020202020204" pitchFamily="34" charset="0"/>
                <a:ea typeface="MS PGothic" panose="020B0600070205080204" pitchFamily="34" charset="-128"/>
                <a:cs typeface="Arial" panose="020B0604020202020204" pitchFamily="34" charset="0"/>
              </a:rPr>
              <a:t>There six links in the chain of infection; </a:t>
            </a:r>
            <a:endParaRPr lang="en-US" sz="2600" dirty="0" smtClean="0">
              <a:latin typeface="Arial" panose="020B0604020202020204" pitchFamily="34" charset="0"/>
              <a:ea typeface="MS PGothic" panose="020B0600070205080204" pitchFamily="34" charset="-128"/>
              <a:cs typeface="Arial" panose="020B0604020202020204" pitchFamily="34" charset="0"/>
            </a:endParaRPr>
          </a:p>
          <a:p>
            <a:pPr lvl="2">
              <a:buFont typeface="Courier New" panose="02070309020205020404" pitchFamily="49" charset="0"/>
              <a:buChar char="o"/>
              <a:defRPr/>
            </a:pPr>
            <a:r>
              <a:rPr lang="en-US" sz="2000" dirty="0" smtClean="0">
                <a:latin typeface="Arial" panose="020B0604020202020204" pitchFamily="34" charset="0"/>
                <a:ea typeface="MS PGothic" panose="020B0600070205080204" pitchFamily="34" charset="-128"/>
                <a:cs typeface="Arial" panose="020B0604020202020204" pitchFamily="34" charset="0"/>
              </a:rPr>
              <a:t>Causative agents</a:t>
            </a:r>
            <a:endParaRPr lang="en-US" sz="2000" dirty="0" smtClean="0">
              <a:latin typeface="Arial" panose="020B0604020202020204" pitchFamily="34" charset="0"/>
              <a:ea typeface="MS PGothic" panose="020B0600070205080204" pitchFamily="34" charset="-128"/>
              <a:cs typeface="Arial" panose="020B0604020202020204" pitchFamily="34" charset="0"/>
            </a:endParaRPr>
          </a:p>
          <a:p>
            <a:pPr lvl="2">
              <a:buFont typeface="Courier New" panose="02070309020205020404" pitchFamily="49" charset="0"/>
              <a:buChar char="o"/>
              <a:defRPr/>
            </a:pPr>
            <a:r>
              <a:rPr lang="en-US" sz="2000" dirty="0" smtClean="0">
                <a:latin typeface="Arial" panose="020B0604020202020204" pitchFamily="34" charset="0"/>
                <a:ea typeface="MS PGothic" panose="020B0600070205080204" pitchFamily="34" charset="-128"/>
                <a:cs typeface="Arial" panose="020B0604020202020204" pitchFamily="34" charset="0"/>
              </a:rPr>
              <a:t>Reservoir</a:t>
            </a:r>
            <a:endParaRPr lang="en-US" sz="2000" dirty="0" smtClean="0">
              <a:latin typeface="Arial" panose="020B0604020202020204" pitchFamily="34" charset="0"/>
              <a:ea typeface="MS PGothic" panose="020B0600070205080204" pitchFamily="34" charset="-128"/>
              <a:cs typeface="Arial" panose="020B0604020202020204" pitchFamily="34" charset="0"/>
            </a:endParaRPr>
          </a:p>
          <a:p>
            <a:pPr lvl="2">
              <a:buFont typeface="Courier New" panose="02070309020205020404" pitchFamily="49" charset="0"/>
              <a:buChar char="o"/>
              <a:defRPr/>
            </a:pPr>
            <a:r>
              <a:rPr lang="en-US" sz="2000" dirty="0" smtClean="0">
                <a:latin typeface="Arial" panose="020B0604020202020204" pitchFamily="34" charset="0"/>
                <a:ea typeface="MS PGothic" panose="020B0600070205080204" pitchFamily="34" charset="-128"/>
                <a:cs typeface="Arial" panose="020B0604020202020204" pitchFamily="34" charset="0"/>
              </a:rPr>
              <a:t>Portal of exit</a:t>
            </a:r>
            <a:endParaRPr lang="en-US" sz="2000" dirty="0" smtClean="0">
              <a:latin typeface="Arial" panose="020B0604020202020204" pitchFamily="34" charset="0"/>
              <a:ea typeface="MS PGothic" panose="020B0600070205080204" pitchFamily="34" charset="-128"/>
              <a:cs typeface="Arial" panose="020B0604020202020204" pitchFamily="34" charset="0"/>
            </a:endParaRPr>
          </a:p>
          <a:p>
            <a:pPr lvl="2">
              <a:buFont typeface="Courier New" panose="02070309020205020404" pitchFamily="49" charset="0"/>
              <a:buChar char="o"/>
              <a:defRPr/>
            </a:pPr>
            <a:r>
              <a:rPr lang="en-US" sz="2000" b="1" u="sng" dirty="0" smtClean="0">
                <a:latin typeface="Arial" panose="020B0604020202020204" pitchFamily="34" charset="0"/>
                <a:ea typeface="MS PGothic" panose="020B0600070205080204" pitchFamily="34" charset="-128"/>
                <a:cs typeface="Arial" panose="020B0604020202020204" pitchFamily="34" charset="0"/>
              </a:rPr>
              <a:t>Mode of transmission</a:t>
            </a:r>
            <a:endParaRPr lang="en-US" sz="2000" b="1" u="sng" dirty="0" smtClean="0">
              <a:latin typeface="Arial" panose="020B0604020202020204" pitchFamily="34" charset="0"/>
              <a:ea typeface="MS PGothic" panose="020B0600070205080204" pitchFamily="34" charset="-128"/>
              <a:cs typeface="Arial" panose="020B0604020202020204" pitchFamily="34" charset="0"/>
            </a:endParaRPr>
          </a:p>
          <a:p>
            <a:pPr lvl="2">
              <a:buFont typeface="Courier New" panose="02070309020205020404" pitchFamily="49" charset="0"/>
              <a:buChar char="o"/>
              <a:defRPr/>
            </a:pPr>
            <a:r>
              <a:rPr lang="en-US" sz="2000" dirty="0" smtClean="0">
                <a:latin typeface="Arial" panose="020B0604020202020204" pitchFamily="34" charset="0"/>
                <a:ea typeface="MS PGothic" panose="020B0600070205080204" pitchFamily="34" charset="-128"/>
                <a:cs typeface="Arial" panose="020B0604020202020204" pitchFamily="34" charset="0"/>
              </a:rPr>
              <a:t>Portal of entry</a:t>
            </a:r>
            <a:endParaRPr lang="en-US" sz="2000" dirty="0" smtClean="0">
              <a:latin typeface="Arial" panose="020B0604020202020204" pitchFamily="34" charset="0"/>
              <a:ea typeface="MS PGothic" panose="020B0600070205080204" pitchFamily="34" charset="-128"/>
              <a:cs typeface="Arial" panose="020B0604020202020204" pitchFamily="34" charset="0"/>
            </a:endParaRPr>
          </a:p>
          <a:p>
            <a:pPr lvl="2">
              <a:buFont typeface="Courier New" panose="02070309020205020404" pitchFamily="49" charset="0"/>
              <a:buChar char="o"/>
              <a:defRPr/>
            </a:pPr>
            <a:r>
              <a:rPr lang="en-US" sz="2000" dirty="0" smtClean="0">
                <a:latin typeface="Arial" panose="020B0604020202020204" pitchFamily="34" charset="0"/>
                <a:ea typeface="MS PGothic" panose="020B0600070205080204" pitchFamily="34" charset="-128"/>
                <a:cs typeface="Arial" panose="020B0604020202020204" pitchFamily="34" charset="0"/>
              </a:rPr>
              <a:t>susceptible host</a:t>
            </a:r>
            <a:endParaRPr lang="en-US" sz="2000" dirty="0">
              <a:latin typeface="Arial" panose="020B0604020202020204" pitchFamily="34" charset="0"/>
              <a:ea typeface="MS PGothic" panose="020B0600070205080204" pitchFamily="34" charset="-128"/>
              <a:cs typeface="Arial" panose="020B0604020202020204" pitchFamily="34" charset="0"/>
            </a:endParaRPr>
          </a:p>
        </p:txBody>
      </p:sp>
      <p:sp>
        <p:nvSpPr>
          <p:cNvPr id="399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ECC63E2-830E-4FFE-829D-D40749921190}" type="datetime1">
              <a:rPr lang="en-US" altLang="en-US" smtClean="0">
                <a:solidFill>
                  <a:srgbClr val="898989"/>
                </a:solidFill>
                <a:latin typeface="Calibri" panose="020F0502020204030204" pitchFamily="34" charset="0"/>
              </a:rPr>
            </a:fld>
            <a:endParaRPr lang="en-US" altLang="en-US" smtClean="0">
              <a:solidFill>
                <a:srgbClr val="898989"/>
              </a:solidFill>
              <a:latin typeface="Calibri" panose="020F0502020204030204" pitchFamily="34" charset="0"/>
            </a:endParaRPr>
          </a:p>
        </p:txBody>
      </p:sp>
      <p:sp>
        <p:nvSpPr>
          <p:cNvPr id="5" name="Footer Placeholder 4"/>
          <p:cNvSpPr>
            <a:spLocks noGrp="1"/>
          </p:cNvSpPr>
          <p:nvPr>
            <p:ph type="ftr" sz="quarter" idx="11"/>
          </p:nvPr>
        </p:nvSpPr>
        <p:spPr>
          <a:xfrm>
            <a:off x="2667000" y="6356350"/>
            <a:ext cx="6019800" cy="365125"/>
          </a:xfrm>
        </p:spPr>
        <p:txBody>
          <a:bodyPr/>
          <a:lstStyle/>
          <a:p>
            <a:pPr>
              <a:defRPr/>
            </a:pPr>
            <a:r>
              <a:rPr lang="en-US" dirty="0" smtClean="0"/>
              <a:t>UGANDA NATIONAL </a:t>
            </a:r>
            <a:r>
              <a:rPr lang="en-US" dirty="0" err="1" smtClean="0"/>
              <a:t>BIORISK</a:t>
            </a:r>
            <a:r>
              <a:rPr lang="en-US" dirty="0" smtClean="0"/>
              <a:t> MANAGEMENT TRAINING MATERIALS </a:t>
            </a:r>
            <a:endParaRPr lang="en-US" dirty="0"/>
          </a:p>
        </p:txBody>
      </p:sp>
      <p:sp>
        <p:nvSpPr>
          <p:cNvPr id="399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8BF966F-6349-4298-95C1-B37ECE1D4C21}" type="slidenum">
              <a:rPr lang="en-US" altLang="en-US" smtClean="0">
                <a:solidFill>
                  <a:srgbClr val="898989"/>
                </a:solidFill>
                <a:latin typeface="Calibri" panose="020F0502020204030204" pitchFamily="34" charset="0"/>
              </a:rPr>
            </a:fld>
            <a:endParaRPr lang="en-US" altLang="en-US" smtClean="0">
              <a:solidFill>
                <a:srgbClr val="898989"/>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36815"/>
            <a:ext cx="7922756" cy="529841"/>
          </a:xfrm>
        </p:spPr>
        <p:txBody>
          <a:bodyPr lIns="90488" tIns="44450" rIns="90488" bIns="44450" anchor="b">
            <a:noAutofit/>
          </a:bodyPr>
          <a:lstStyle/>
          <a:p>
            <a:pPr eaLnBrk="1" hangingPunct="1">
              <a:lnSpc>
                <a:spcPct val="115000"/>
              </a:lnSpc>
              <a:defRPr/>
            </a:pPr>
            <a:br>
              <a:rPr lang="en-US" sz="2800" dirty="0" smtClean="0">
                <a:solidFill>
                  <a:srgbClr val="00B0F0"/>
                </a:solidFill>
                <a:latin typeface="Arial" panose="020B0604020202020204" pitchFamily="34" charset="0"/>
                <a:cs typeface="Arial" panose="020B0604020202020204" pitchFamily="34" charset="0"/>
              </a:rPr>
            </a:br>
            <a:br>
              <a:rPr lang="en-US" sz="2800" dirty="0">
                <a:solidFill>
                  <a:srgbClr val="00B0F0"/>
                </a:solidFill>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Chain of Infection and hierarchy of infection </a:t>
            </a:r>
            <a:endParaRPr lang="en-US" sz="2800" dirty="0" smtClean="0">
              <a:latin typeface="Arial" panose="020B0604020202020204" pitchFamily="34" charset="0"/>
              <a:cs typeface="Arial" panose="020B0604020202020204" pitchFamily="34" charset="0"/>
            </a:endParaRPr>
          </a:p>
        </p:txBody>
      </p:sp>
      <p:sp>
        <p:nvSpPr>
          <p:cNvPr id="41987" name="Rectangle 3"/>
          <p:cNvSpPr>
            <a:spLocks noChangeArrowheads="1"/>
          </p:cNvSpPr>
          <p:nvPr/>
        </p:nvSpPr>
        <p:spPr bwMode="auto">
          <a:xfrm>
            <a:off x="685800" y="1371600"/>
            <a:ext cx="7696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buClr>
                <a:srgbClr val="F39FD1"/>
              </a:buClr>
              <a:buSzPct val="75000"/>
              <a:buFont typeface="Monotype Sorts" pitchFamily="2" charset="2"/>
              <a:buNone/>
            </a:pPr>
            <a:r>
              <a:rPr lang="en-US" altLang="en-US" sz="2400" b="1" dirty="0"/>
              <a:t>Reservoir of pathogen</a:t>
            </a:r>
            <a:endParaRPr lang="en-US" altLang="en-US" sz="2400" b="1" dirty="0"/>
          </a:p>
          <a:p>
            <a:pPr eaLnBrk="1" hangingPunct="1">
              <a:lnSpc>
                <a:spcPct val="80000"/>
              </a:lnSpc>
              <a:spcBef>
                <a:spcPct val="20000"/>
              </a:spcBef>
              <a:buClr>
                <a:srgbClr val="F39FD1"/>
              </a:buClr>
              <a:buSzPct val="75000"/>
              <a:buFont typeface="Monotype Sorts" pitchFamily="2" charset="2"/>
              <a:buNone/>
            </a:pPr>
            <a:endParaRPr lang="en-US" altLang="en-US" sz="2400" b="1" dirty="0"/>
          </a:p>
          <a:p>
            <a:pPr eaLnBrk="1" hangingPunct="1">
              <a:spcBef>
                <a:spcPct val="20000"/>
              </a:spcBef>
              <a:buClr>
                <a:srgbClr val="F39FD1"/>
              </a:buClr>
              <a:buSzPct val="75000"/>
              <a:buFont typeface="Monotype Sorts" pitchFamily="2" charset="2"/>
              <a:buNone/>
            </a:pPr>
            <a:r>
              <a:rPr lang="en-US" altLang="en-US" sz="2400" b="1" dirty="0"/>
              <a:t>		Portal of escape</a:t>
            </a:r>
            <a:endParaRPr lang="en-US" altLang="en-US" sz="2400" b="1" dirty="0"/>
          </a:p>
          <a:p>
            <a:pPr eaLnBrk="1" hangingPunct="1">
              <a:lnSpc>
                <a:spcPct val="80000"/>
              </a:lnSpc>
              <a:spcBef>
                <a:spcPct val="20000"/>
              </a:spcBef>
              <a:buClr>
                <a:srgbClr val="F39FD1"/>
              </a:buClr>
              <a:buSzPct val="75000"/>
              <a:buFont typeface="Monotype Sorts" pitchFamily="2" charset="2"/>
              <a:buNone/>
            </a:pPr>
            <a:endParaRPr lang="en-US" altLang="en-US" sz="2400" b="1" dirty="0"/>
          </a:p>
          <a:p>
            <a:pPr eaLnBrk="1" hangingPunct="1">
              <a:spcBef>
                <a:spcPct val="20000"/>
              </a:spcBef>
              <a:buClr>
                <a:srgbClr val="F39FD1"/>
              </a:buClr>
              <a:buSzPct val="75000"/>
              <a:buFont typeface="Monotype Sorts" pitchFamily="2" charset="2"/>
              <a:buNone/>
            </a:pPr>
            <a:r>
              <a:rPr lang="en-US" altLang="en-US" sz="2400" b="1" dirty="0"/>
              <a:t>			Transmission</a:t>
            </a:r>
            <a:endParaRPr lang="en-US" altLang="en-US" sz="2400" b="1" dirty="0"/>
          </a:p>
          <a:p>
            <a:pPr eaLnBrk="1" hangingPunct="1">
              <a:lnSpc>
                <a:spcPct val="80000"/>
              </a:lnSpc>
              <a:spcBef>
                <a:spcPct val="20000"/>
              </a:spcBef>
              <a:buClr>
                <a:srgbClr val="F39FD1"/>
              </a:buClr>
              <a:buSzPct val="75000"/>
              <a:buFont typeface="Monotype Sorts" pitchFamily="2" charset="2"/>
              <a:buNone/>
            </a:pPr>
            <a:endParaRPr lang="en-US" altLang="en-US" sz="2400" b="1" dirty="0"/>
          </a:p>
          <a:p>
            <a:pPr eaLnBrk="1" hangingPunct="1">
              <a:spcBef>
                <a:spcPct val="20000"/>
              </a:spcBef>
              <a:buClr>
                <a:srgbClr val="F39FD1"/>
              </a:buClr>
              <a:buSzPct val="75000"/>
              <a:buFont typeface="Monotype Sorts" pitchFamily="2" charset="2"/>
              <a:buNone/>
            </a:pPr>
            <a:r>
              <a:rPr lang="en-US" altLang="en-US" sz="2400" b="1" dirty="0"/>
              <a:t>			     Route of entry/infectious dose</a:t>
            </a:r>
            <a:endParaRPr lang="en-US" altLang="en-US" sz="2400" b="1" dirty="0"/>
          </a:p>
          <a:p>
            <a:pPr eaLnBrk="1" hangingPunct="1">
              <a:lnSpc>
                <a:spcPct val="80000"/>
              </a:lnSpc>
              <a:spcBef>
                <a:spcPct val="20000"/>
              </a:spcBef>
              <a:buClr>
                <a:srgbClr val="F39FD1"/>
              </a:buClr>
              <a:buSzPct val="75000"/>
              <a:buFont typeface="Monotype Sorts" pitchFamily="2" charset="2"/>
              <a:buNone/>
            </a:pPr>
            <a:endParaRPr lang="en-US" altLang="en-US" sz="2400" b="1" dirty="0"/>
          </a:p>
          <a:p>
            <a:pPr eaLnBrk="1" hangingPunct="1">
              <a:spcBef>
                <a:spcPct val="20000"/>
              </a:spcBef>
              <a:buClr>
                <a:srgbClr val="F39FD1"/>
              </a:buClr>
              <a:buSzPct val="75000"/>
              <a:buFont typeface="Monotype Sorts" pitchFamily="2" charset="2"/>
              <a:buNone/>
            </a:pPr>
            <a:r>
              <a:rPr lang="en-US" altLang="en-US" sz="2400" b="1" dirty="0"/>
              <a:t>			               Susceptible host</a:t>
            </a:r>
            <a:endParaRPr lang="en-US" altLang="en-US" sz="2400" b="1" dirty="0"/>
          </a:p>
          <a:p>
            <a:pPr eaLnBrk="1" hangingPunct="1">
              <a:lnSpc>
                <a:spcPct val="80000"/>
              </a:lnSpc>
              <a:spcBef>
                <a:spcPct val="20000"/>
              </a:spcBef>
              <a:buClr>
                <a:srgbClr val="F39FD1"/>
              </a:buClr>
              <a:buSzPct val="75000"/>
              <a:buFont typeface="Monotype Sorts" pitchFamily="2" charset="2"/>
              <a:buNone/>
            </a:pPr>
            <a:endParaRPr lang="en-US" altLang="en-US" sz="2400" b="1" dirty="0"/>
          </a:p>
          <a:p>
            <a:pPr eaLnBrk="1" hangingPunct="1">
              <a:spcBef>
                <a:spcPct val="20000"/>
              </a:spcBef>
              <a:buClr>
                <a:srgbClr val="F39FD1"/>
              </a:buClr>
              <a:buSzPct val="75000"/>
              <a:buFont typeface="Monotype Sorts" pitchFamily="2" charset="2"/>
              <a:buNone/>
            </a:pPr>
            <a:r>
              <a:rPr lang="en-US" altLang="en-US" sz="2400" b="1" dirty="0"/>
              <a:t>					   Incubation period</a:t>
            </a:r>
            <a:endParaRPr lang="en-US" altLang="en-US" sz="2400" b="1" dirty="0"/>
          </a:p>
          <a:p>
            <a:pPr eaLnBrk="1" hangingPunct="1">
              <a:lnSpc>
                <a:spcPct val="80000"/>
              </a:lnSpc>
              <a:spcBef>
                <a:spcPct val="20000"/>
              </a:spcBef>
              <a:buClr>
                <a:srgbClr val="F39FD1"/>
              </a:buClr>
              <a:buSzPct val="75000"/>
              <a:buFont typeface="Monotype Sorts" pitchFamily="2" charset="2"/>
              <a:buNone/>
            </a:pPr>
            <a:endParaRPr lang="en-US" altLang="en-US" sz="2400" b="1" dirty="0"/>
          </a:p>
          <a:p>
            <a:pPr eaLnBrk="1" hangingPunct="1">
              <a:spcBef>
                <a:spcPct val="20000"/>
              </a:spcBef>
              <a:buClr>
                <a:srgbClr val="F39FD1"/>
              </a:buClr>
              <a:buSzPct val="75000"/>
              <a:buFont typeface="Monotype Sorts" pitchFamily="2" charset="2"/>
              <a:buNone/>
            </a:pPr>
            <a:r>
              <a:rPr lang="en-US" altLang="en-US" sz="2400" b="1" dirty="0"/>
              <a:t>						Illness</a:t>
            </a:r>
            <a:endParaRPr lang="en-US" altLang="en-US" sz="2400" b="1" dirty="0"/>
          </a:p>
        </p:txBody>
      </p:sp>
      <p:sp>
        <p:nvSpPr>
          <p:cNvPr id="41988" name="Line 4"/>
          <p:cNvSpPr>
            <a:spLocks noChangeShapeType="1"/>
          </p:cNvSpPr>
          <p:nvPr/>
        </p:nvSpPr>
        <p:spPr bwMode="auto">
          <a:xfrm rot="3090673">
            <a:off x="2014538" y="1862138"/>
            <a:ext cx="541337" cy="1587"/>
          </a:xfrm>
          <a:prstGeom prst="line">
            <a:avLst/>
          </a:prstGeom>
          <a:noFill/>
          <a:ln w="76200">
            <a:solidFill>
              <a:schemeClr val="tx2"/>
            </a:solidFill>
            <a:rou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89" name="Line 5"/>
          <p:cNvSpPr>
            <a:spLocks noChangeShapeType="1"/>
          </p:cNvSpPr>
          <p:nvPr/>
        </p:nvSpPr>
        <p:spPr bwMode="auto">
          <a:xfrm rot="3090673">
            <a:off x="3311525" y="3538538"/>
            <a:ext cx="541337" cy="1588"/>
          </a:xfrm>
          <a:prstGeom prst="line">
            <a:avLst/>
          </a:prstGeom>
          <a:noFill/>
          <a:ln w="76200">
            <a:solidFill>
              <a:schemeClr val="tx2"/>
            </a:solidFill>
            <a:rou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0" name="Line 6"/>
          <p:cNvSpPr>
            <a:spLocks noChangeShapeType="1"/>
          </p:cNvSpPr>
          <p:nvPr/>
        </p:nvSpPr>
        <p:spPr bwMode="auto">
          <a:xfrm rot="3090673">
            <a:off x="2701925" y="2700338"/>
            <a:ext cx="541337" cy="1588"/>
          </a:xfrm>
          <a:prstGeom prst="line">
            <a:avLst/>
          </a:prstGeom>
          <a:noFill/>
          <a:ln w="76200">
            <a:solidFill>
              <a:schemeClr val="tx2"/>
            </a:solidFill>
            <a:rou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1" name="Line 7"/>
          <p:cNvSpPr>
            <a:spLocks noChangeShapeType="1"/>
          </p:cNvSpPr>
          <p:nvPr/>
        </p:nvSpPr>
        <p:spPr bwMode="auto">
          <a:xfrm rot="3090673">
            <a:off x="3921125" y="4300538"/>
            <a:ext cx="541337" cy="1588"/>
          </a:xfrm>
          <a:prstGeom prst="line">
            <a:avLst/>
          </a:prstGeom>
          <a:noFill/>
          <a:ln w="76200">
            <a:solidFill>
              <a:schemeClr val="tx2"/>
            </a:solidFill>
            <a:rou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2" name="Line 8"/>
          <p:cNvSpPr>
            <a:spLocks noChangeShapeType="1"/>
          </p:cNvSpPr>
          <p:nvPr/>
        </p:nvSpPr>
        <p:spPr bwMode="auto">
          <a:xfrm rot="3090673">
            <a:off x="4537869" y="5147469"/>
            <a:ext cx="677862" cy="0"/>
          </a:xfrm>
          <a:prstGeom prst="line">
            <a:avLst/>
          </a:prstGeom>
          <a:noFill/>
          <a:ln w="76200">
            <a:solidFill>
              <a:schemeClr val="tx2"/>
            </a:solidFill>
            <a:rou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3" name="Rectangle 9"/>
          <p:cNvSpPr>
            <a:spLocks noChangeArrowheads="1"/>
          </p:cNvSpPr>
          <p:nvPr/>
        </p:nvSpPr>
        <p:spPr bwMode="auto">
          <a:xfrm rot="3044649">
            <a:off x="-68263" y="4183063"/>
            <a:ext cx="40227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3200" b="1"/>
              <a:t>Risk Assessment</a:t>
            </a:r>
            <a:endParaRPr lang="en-US" altLang="en-US" sz="3200" b="1"/>
          </a:p>
        </p:txBody>
      </p:sp>
      <p:sp>
        <p:nvSpPr>
          <p:cNvPr id="644106" name="Rectangle 10"/>
          <p:cNvSpPr>
            <a:spLocks noChangeArrowheads="1"/>
          </p:cNvSpPr>
          <p:nvPr/>
        </p:nvSpPr>
        <p:spPr bwMode="auto">
          <a:xfrm rot="-1350072">
            <a:off x="5181600" y="1900238"/>
            <a:ext cx="3217863"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2000" b="1"/>
              <a:t>Engineering Controls &amp; Protective Equipment</a:t>
            </a:r>
            <a:endParaRPr lang="en-US" altLang="en-US" sz="2000" b="1"/>
          </a:p>
        </p:txBody>
      </p:sp>
      <p:sp>
        <p:nvSpPr>
          <p:cNvPr id="644107" name="Rectangle 11"/>
          <p:cNvSpPr>
            <a:spLocks noChangeArrowheads="1"/>
          </p:cNvSpPr>
          <p:nvPr/>
        </p:nvSpPr>
        <p:spPr bwMode="auto">
          <a:xfrm rot="-1350072">
            <a:off x="6705600" y="3929063"/>
            <a:ext cx="1905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2000" b="1"/>
              <a:t>Immunization</a:t>
            </a:r>
            <a:endParaRPr lang="en-US" altLang="en-US" sz="2000" b="1"/>
          </a:p>
        </p:txBody>
      </p:sp>
      <p:sp>
        <p:nvSpPr>
          <p:cNvPr id="644108" name="Rectangle 12"/>
          <p:cNvSpPr>
            <a:spLocks noChangeArrowheads="1"/>
          </p:cNvSpPr>
          <p:nvPr/>
        </p:nvSpPr>
        <p:spPr bwMode="auto">
          <a:xfrm rot="-1350072">
            <a:off x="7162800" y="4872038"/>
            <a:ext cx="1676400"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2000" b="1"/>
              <a:t>Surveillance</a:t>
            </a:r>
            <a:endParaRPr lang="en-US" altLang="en-US" sz="2000" b="1"/>
          </a:p>
        </p:txBody>
      </p:sp>
      <p:sp>
        <p:nvSpPr>
          <p:cNvPr id="644109" name="Rectangle 13"/>
          <p:cNvSpPr>
            <a:spLocks noChangeArrowheads="1"/>
          </p:cNvSpPr>
          <p:nvPr/>
        </p:nvSpPr>
        <p:spPr bwMode="auto">
          <a:xfrm rot="-1350072">
            <a:off x="4572000" y="1520825"/>
            <a:ext cx="24384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2000" b="1"/>
              <a:t>Proper Work Practices</a:t>
            </a:r>
            <a:endParaRPr lang="en-US" altLang="en-US" sz="2000" b="1"/>
          </a:p>
        </p:txBody>
      </p:sp>
      <p:sp>
        <p:nvSpPr>
          <p:cNvPr id="41998" name="Line 14"/>
          <p:cNvSpPr>
            <a:spLocks noChangeShapeType="1"/>
          </p:cNvSpPr>
          <p:nvPr/>
        </p:nvSpPr>
        <p:spPr bwMode="auto">
          <a:xfrm flipH="1">
            <a:off x="3124200" y="1371600"/>
            <a:ext cx="1676400" cy="685800"/>
          </a:xfrm>
          <a:prstGeom prst="line">
            <a:avLst/>
          </a:prstGeom>
          <a:noFill/>
          <a:ln w="25400" cmpd="dbl">
            <a:solidFill>
              <a:schemeClr val="tx2"/>
            </a:solidFill>
            <a:miter lim="800000"/>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1999" name="Line 15"/>
          <p:cNvSpPr>
            <a:spLocks noChangeShapeType="1"/>
          </p:cNvSpPr>
          <p:nvPr/>
        </p:nvSpPr>
        <p:spPr bwMode="auto">
          <a:xfrm flipH="1">
            <a:off x="5791200" y="5399088"/>
            <a:ext cx="1752600" cy="773112"/>
          </a:xfrm>
          <a:prstGeom prst="line">
            <a:avLst/>
          </a:prstGeom>
          <a:noFill/>
          <a:ln w="25400" cmpd="dbl">
            <a:solidFill>
              <a:schemeClr val="tx2"/>
            </a:solidFill>
            <a:miter lim="800000"/>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2000" name="Line 16"/>
          <p:cNvSpPr>
            <a:spLocks noChangeShapeType="1"/>
          </p:cNvSpPr>
          <p:nvPr/>
        </p:nvSpPr>
        <p:spPr bwMode="auto">
          <a:xfrm flipH="1">
            <a:off x="5181600" y="4484688"/>
            <a:ext cx="1752600" cy="773112"/>
          </a:xfrm>
          <a:prstGeom prst="line">
            <a:avLst/>
          </a:prstGeom>
          <a:noFill/>
          <a:ln w="25400" cmpd="dbl">
            <a:solidFill>
              <a:schemeClr val="tx2"/>
            </a:solidFill>
            <a:miter lim="800000"/>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2001" name="Line 17"/>
          <p:cNvSpPr>
            <a:spLocks noChangeShapeType="1"/>
          </p:cNvSpPr>
          <p:nvPr/>
        </p:nvSpPr>
        <p:spPr bwMode="auto">
          <a:xfrm flipH="1">
            <a:off x="3810000" y="2732088"/>
            <a:ext cx="1752600" cy="773112"/>
          </a:xfrm>
          <a:prstGeom prst="line">
            <a:avLst/>
          </a:prstGeom>
          <a:noFill/>
          <a:ln w="25400" cmpd="dbl">
            <a:solidFill>
              <a:schemeClr val="tx2"/>
            </a:solidFill>
            <a:miter lim="800000"/>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2002" name="Line 18"/>
          <p:cNvSpPr>
            <a:spLocks noChangeShapeType="1"/>
          </p:cNvSpPr>
          <p:nvPr/>
        </p:nvSpPr>
        <p:spPr bwMode="auto">
          <a:xfrm rot="3090673">
            <a:off x="5147469" y="5985669"/>
            <a:ext cx="677862" cy="0"/>
          </a:xfrm>
          <a:prstGeom prst="line">
            <a:avLst/>
          </a:prstGeom>
          <a:noFill/>
          <a:ln w="76200">
            <a:solidFill>
              <a:schemeClr val="tx2"/>
            </a:solidFill>
            <a:rou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003" name="Line 21"/>
          <p:cNvSpPr>
            <a:spLocks noChangeShapeType="1"/>
          </p:cNvSpPr>
          <p:nvPr/>
        </p:nvSpPr>
        <p:spPr bwMode="auto">
          <a:xfrm flipH="1">
            <a:off x="3505200" y="2198688"/>
            <a:ext cx="1752600" cy="773112"/>
          </a:xfrm>
          <a:prstGeom prst="line">
            <a:avLst/>
          </a:prstGeom>
          <a:noFill/>
          <a:ln w="25400" cmpd="dbl">
            <a:solidFill>
              <a:schemeClr val="tx2"/>
            </a:solidFill>
            <a:miter lim="800000"/>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644118" name="Rectangle 22"/>
          <p:cNvSpPr>
            <a:spLocks noChangeArrowheads="1"/>
          </p:cNvSpPr>
          <p:nvPr/>
        </p:nvSpPr>
        <p:spPr bwMode="auto">
          <a:xfrm rot="-1350072">
            <a:off x="4267200" y="838200"/>
            <a:ext cx="19050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2000" b="1" dirty="0"/>
              <a:t>Substitution</a:t>
            </a:r>
            <a:endParaRPr lang="en-US" altLang="en-US" sz="2000" b="1" dirty="0"/>
          </a:p>
        </p:txBody>
      </p:sp>
      <p:sp>
        <p:nvSpPr>
          <p:cNvPr id="4200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C8CE1B5-EA06-45C8-A15F-4C2304B8CE43}" type="slidenum">
              <a:rPr lang="en-US" altLang="en-US" smtClean="0">
                <a:solidFill>
                  <a:srgbClr val="898989"/>
                </a:solidFill>
                <a:latin typeface="Calibri" panose="020F0502020204030204" pitchFamily="34" charset="0"/>
              </a:rPr>
            </a:fld>
            <a:endParaRPr lang="en-US" altLang="en-US" smtClean="0">
              <a:solidFill>
                <a:srgbClr val="898989"/>
              </a:solidFill>
              <a:latin typeface="Calibri" panose="020F0502020204030204" pitchFamily="34" charset="0"/>
            </a:endParaRPr>
          </a:p>
        </p:txBody>
      </p:sp>
      <p:sp>
        <p:nvSpPr>
          <p:cNvPr id="42006" name="Date Placeholder 2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9ACE1B9-1030-4124-8283-4B8F642CC07D}" type="datetime1">
              <a:rPr lang="en-US" altLang="en-US" smtClean="0">
                <a:solidFill>
                  <a:srgbClr val="898989"/>
                </a:solidFill>
                <a:latin typeface="Calibri" panose="020F0502020204030204" pitchFamily="34" charset="0"/>
              </a:rPr>
            </a:fld>
            <a:endParaRPr lang="en-US" altLang="en-US" smtClean="0">
              <a:solidFill>
                <a:srgbClr val="898989"/>
              </a:solidFill>
              <a:latin typeface="Calibri" panose="020F0502020204030204" pitchFamily="34" charset="0"/>
            </a:endParaRPr>
          </a:p>
        </p:txBody>
      </p:sp>
      <p:sp>
        <p:nvSpPr>
          <p:cNvPr id="23" name="Footer Placeholder 22"/>
          <p:cNvSpPr>
            <a:spLocks noGrp="1"/>
          </p:cNvSpPr>
          <p:nvPr>
            <p:ph type="ftr" sz="quarter" idx="11"/>
          </p:nvPr>
        </p:nvSpPr>
        <p:spPr/>
        <p:txBody>
          <a:bodyPr/>
          <a:lstStyle/>
          <a:p>
            <a:pPr>
              <a:defRPr/>
            </a:pPr>
            <a:r>
              <a:rPr lang="en-US" smtClean="0"/>
              <a:t>UGANDA NATIONAL BIORISK MANAGEMENT TRAINING MATERIALS </a:t>
            </a:r>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41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410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410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410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4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107" grpId="0"/>
      <p:bldP spid="644108" grpId="0"/>
      <p:bldP spid="644109" grpId="0"/>
      <p:bldP spid="6441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lstStyle/>
          <a:p>
            <a:r>
              <a:rPr lang="en-US" sz="3200" dirty="0" smtClean="0">
                <a:latin typeface="Arial" panose="020B0604020202020204" pitchFamily="34" charset="0"/>
                <a:cs typeface="Arial" panose="020B0604020202020204" pitchFamily="34" charset="0"/>
              </a:rPr>
              <a:t>Mode of transmission of infectious agents among HCW</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8800"/>
            <a:ext cx="8458200" cy="4572000"/>
          </a:xfrm>
        </p:spPr>
        <p:txBody>
          <a:bodyPr/>
          <a:lstStyle/>
          <a:p>
            <a:r>
              <a:rPr lang="en-US" sz="2400" b="1" dirty="0" smtClean="0">
                <a:latin typeface="Arial" panose="020B0604020202020204" pitchFamily="34" charset="0"/>
                <a:cs typeface="Arial" panose="020B0604020202020204" pitchFamily="34" charset="0"/>
              </a:rPr>
              <a:t>Aerosols : </a:t>
            </a:r>
            <a:r>
              <a:rPr lang="en-US" sz="2400" dirty="0" smtClean="0">
                <a:latin typeface="Arial" panose="020B0604020202020204" pitchFamily="34" charset="0"/>
                <a:cs typeface="Arial" panose="020B0604020202020204" pitchFamily="34" charset="0"/>
              </a:rPr>
              <a:t>Airborne particles (measles, tuberculosis) or </a:t>
            </a:r>
            <a:r>
              <a:rPr lang="en-US" sz="2400" i="1" dirty="0" smtClean="0">
                <a:latin typeface="Arial" panose="020B0604020202020204" pitchFamily="34" charset="0"/>
                <a:cs typeface="Arial" panose="020B0604020202020204" pitchFamily="34" charset="0"/>
              </a:rPr>
              <a:t>respiratory droplets </a:t>
            </a:r>
            <a:r>
              <a:rPr lang="en-US" sz="2400" dirty="0" smtClean="0">
                <a:latin typeface="Arial" panose="020B0604020202020204" pitchFamily="34" charset="0"/>
                <a:cs typeface="Arial" panose="020B0604020202020204" pitchFamily="34" charset="0"/>
              </a:rPr>
              <a:t>(acute respiratory infections; COVID-19, influenza, meningococcal meningitis)</a:t>
            </a:r>
            <a:endParaRPr lang="en-US" sz="2400"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Blood </a:t>
            </a:r>
            <a:r>
              <a:rPr lang="en-US" sz="2400" b="1" dirty="0">
                <a:latin typeface="Arial" panose="020B0604020202020204" pitchFamily="34" charset="0"/>
                <a:cs typeface="Arial" panose="020B0604020202020204" pitchFamily="34" charset="0"/>
              </a:rPr>
              <a:t>and body secretions/fluids: </a:t>
            </a:r>
            <a:r>
              <a:rPr lang="en-US" sz="2400" dirty="0">
                <a:latin typeface="Arial" panose="020B0604020202020204" pitchFamily="34" charset="0"/>
                <a:cs typeface="Arial" panose="020B0604020202020204" pitchFamily="34" charset="0"/>
              </a:rPr>
              <a:t>HIV/AIDS, Hepatitis B and </a:t>
            </a:r>
            <a:r>
              <a:rPr lang="en-US" sz="2400" dirty="0" smtClean="0">
                <a:latin typeface="Arial" panose="020B0604020202020204" pitchFamily="34" charset="0"/>
                <a:cs typeface="Arial" panose="020B0604020202020204" pitchFamily="34" charset="0"/>
              </a:rPr>
              <a:t>C, </a:t>
            </a:r>
            <a:r>
              <a:rPr lang="en-US" sz="2400" dirty="0" err="1" smtClean="0">
                <a:latin typeface="Arial" panose="020B0604020202020204" pitchFamily="34" charset="0"/>
                <a:cs typeface="Arial" panose="020B0604020202020204" pitchFamily="34" charset="0"/>
              </a:rPr>
              <a:t>haemorrhagic</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fevers (Ebola, Lassa)</a:t>
            </a:r>
            <a:endParaRPr lang="en-US" sz="2400" dirty="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Direct </a:t>
            </a:r>
            <a:r>
              <a:rPr lang="en-US" sz="2400" b="1" dirty="0">
                <a:latin typeface="Arial" panose="020B0604020202020204" pitchFamily="34" charset="0"/>
                <a:cs typeface="Arial" panose="020B0604020202020204" pitchFamily="34" charset="0"/>
              </a:rPr>
              <a:t>contact with patients and contaminated objects: </a:t>
            </a:r>
            <a:r>
              <a:rPr lang="en-US" sz="2400" dirty="0" smtClean="0">
                <a:latin typeface="Arial" panose="020B0604020202020204" pitchFamily="34" charset="0"/>
                <a:cs typeface="Arial" panose="020B0604020202020204" pitchFamily="34" charset="0"/>
              </a:rPr>
              <a:t>respiratory infections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haemorrhagic</a:t>
            </a:r>
            <a:r>
              <a:rPr lang="en-US" sz="2400" dirty="0">
                <a:latin typeface="Arial" panose="020B0604020202020204" pitchFamily="34" charset="0"/>
                <a:cs typeface="Arial" panose="020B0604020202020204" pitchFamily="34" charset="0"/>
              </a:rPr>
              <a:t> fevers, cholera, typhoid</a:t>
            </a:r>
            <a:endParaRPr lang="en-US" sz="2400" dirty="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Vectors </a:t>
            </a:r>
            <a:r>
              <a:rPr lang="en-US" sz="2400" dirty="0">
                <a:latin typeface="Arial" panose="020B0604020202020204" pitchFamily="34" charset="0"/>
                <a:cs typeface="Arial" panose="020B0604020202020204" pitchFamily="34" charset="0"/>
              </a:rPr>
              <a:t>(such as mosquitos) – malaria, dengue, yellow fever.</a:t>
            </a:r>
            <a:endParaRPr lang="en-US" sz="24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p:txBody>
          <a:bodyPr/>
          <a:lstStyle/>
          <a:p>
            <a:pPr>
              <a:defRPr/>
            </a:pPr>
            <a:r>
              <a:rPr lang="en-US" smtClean="0"/>
              <a:t>UGANDA NATIONAL BIORISK MANAGEMENT TRAINING MATERIALS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z="2800" dirty="0">
                <a:latin typeface="Arial" panose="020B0604020202020204" pitchFamily="34" charset="0"/>
                <a:cs typeface="Arial" panose="020B0604020202020204" pitchFamily="34" charset="0"/>
              </a:rPr>
              <a:t>Prevention of </a:t>
            </a:r>
            <a:r>
              <a:rPr lang="en-US" sz="2800" dirty="0" smtClean="0">
                <a:latin typeface="Arial" panose="020B0604020202020204" pitchFamily="34" charset="0"/>
                <a:cs typeface="Arial" panose="020B0604020202020204" pitchFamily="34" charset="0"/>
              </a:rPr>
              <a:t>occupational exposures using </a:t>
            </a:r>
            <a:r>
              <a:rPr lang="en-US" sz="2800" dirty="0">
                <a:latin typeface="Arial" panose="020B0604020202020204" pitchFamily="34" charset="0"/>
                <a:cs typeface="Arial" panose="020B0604020202020204" pitchFamily="34" charset="0"/>
              </a:rPr>
              <a:t>a hierarchy of controls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676400"/>
            <a:ext cx="8305800" cy="4449763"/>
          </a:xfrm>
        </p:spPr>
        <p:txBody>
          <a:bodyPr/>
          <a:lstStyle/>
          <a:p>
            <a:r>
              <a:rPr lang="en-US" sz="2400" b="1" dirty="0" smtClean="0">
                <a:latin typeface="Arial" panose="020B0604020202020204" pitchFamily="34" charset="0"/>
                <a:cs typeface="Arial" panose="020B0604020202020204" pitchFamily="34" charset="0"/>
              </a:rPr>
              <a:t>Elimination/Substitution: </a:t>
            </a:r>
            <a:r>
              <a:rPr lang="en-US" sz="2000" dirty="0" smtClean="0">
                <a:latin typeface="Arial" panose="020B0604020202020204" pitchFamily="34" charset="0"/>
                <a:cs typeface="Arial" panose="020B0604020202020204" pitchFamily="34" charset="0"/>
              </a:rPr>
              <a:t>substituting </a:t>
            </a:r>
            <a:r>
              <a:rPr lang="en-US" sz="2000" dirty="0">
                <a:latin typeface="Arial" panose="020B0604020202020204" pitchFamily="34" charset="0"/>
                <a:cs typeface="Arial" panose="020B0604020202020204" pitchFamily="34" charset="0"/>
              </a:rPr>
              <a:t>jet injectors for needles and </a:t>
            </a:r>
            <a:r>
              <a:rPr lang="en-US" sz="2000" dirty="0" smtClean="0">
                <a:latin typeface="Arial" panose="020B0604020202020204" pitchFamily="34" charset="0"/>
                <a:cs typeface="Arial" panose="020B0604020202020204" pitchFamily="34" charset="0"/>
              </a:rPr>
              <a:t>syringes </a:t>
            </a:r>
            <a:r>
              <a:rPr lang="en-US" sz="2000" dirty="0">
                <a:latin typeface="Arial" panose="020B0604020202020204" pitchFamily="34" charset="0"/>
                <a:cs typeface="Arial" panose="020B0604020202020204" pitchFamily="34" charset="0"/>
              </a:rPr>
              <a:t>or </a:t>
            </a:r>
            <a:r>
              <a:rPr lang="en-US" sz="2000" dirty="0" smtClean="0">
                <a:latin typeface="Arial" panose="020B0604020202020204" pitchFamily="34" charset="0"/>
                <a:cs typeface="Arial" panose="020B0604020202020204" pitchFamily="34" charset="0"/>
              </a:rPr>
              <a:t>using needleless IV systems, substitute powdered gloves with powder fee gloves</a:t>
            </a:r>
            <a:endParaRPr lang="en-US" sz="2000"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Engineering </a:t>
            </a:r>
            <a:r>
              <a:rPr lang="en-US" sz="2400" b="1" dirty="0">
                <a:latin typeface="Arial" panose="020B0604020202020204" pitchFamily="34" charset="0"/>
                <a:cs typeface="Arial" panose="020B0604020202020204" pitchFamily="34" charset="0"/>
              </a:rPr>
              <a:t>controls </a:t>
            </a:r>
            <a:r>
              <a:rPr lang="en-US" sz="24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safe needle devices, radiation shields </a:t>
            </a:r>
            <a:endParaRPr lang="en-US" sz="2000"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Administrative controls: </a:t>
            </a:r>
            <a:r>
              <a:rPr lang="en-US" sz="24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access control, training on health &amp; safety, limit </a:t>
            </a:r>
            <a:r>
              <a:rPr lang="en-US" sz="2000" dirty="0">
                <a:latin typeface="Arial" panose="020B0604020202020204" pitchFamily="34" charset="0"/>
                <a:cs typeface="Arial" panose="020B0604020202020204" pitchFamily="34" charset="0"/>
              </a:rPr>
              <a:t>exposure to the </a:t>
            </a:r>
            <a:r>
              <a:rPr lang="en-US" sz="2000" dirty="0" smtClean="0">
                <a:latin typeface="Arial" panose="020B0604020202020204" pitchFamily="34" charset="0"/>
                <a:cs typeface="Arial" panose="020B0604020202020204" pitchFamily="34" charset="0"/>
              </a:rPr>
              <a:t>hazard </a:t>
            </a:r>
            <a:endParaRPr lang="en-US" sz="2000"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Work </a:t>
            </a:r>
            <a:r>
              <a:rPr lang="en-US" sz="2400" b="1" dirty="0">
                <a:latin typeface="Arial" panose="020B0604020202020204" pitchFamily="34" charset="0"/>
                <a:cs typeface="Arial" panose="020B0604020202020204" pitchFamily="34" charset="0"/>
              </a:rPr>
              <a:t>practice </a:t>
            </a:r>
            <a:r>
              <a:rPr lang="en-US" sz="2400" b="1" dirty="0" smtClean="0">
                <a:latin typeface="Arial" panose="020B0604020202020204" pitchFamily="34" charset="0"/>
                <a:cs typeface="Arial" panose="020B0604020202020204" pitchFamily="34" charset="0"/>
              </a:rPr>
              <a:t>controls: </a:t>
            </a:r>
            <a:r>
              <a:rPr lang="en-US" sz="2000" dirty="0" smtClean="0">
                <a:latin typeface="Arial" panose="020B0604020202020204" pitchFamily="34" charset="0"/>
                <a:cs typeface="Arial" panose="020B0604020202020204" pitchFamily="34" charset="0"/>
              </a:rPr>
              <a:t>hand hygiene, no needle recapping, </a:t>
            </a:r>
            <a:r>
              <a:rPr lang="en-US" sz="2000" dirty="0">
                <a:latin typeface="Arial" panose="020B0604020202020204" pitchFamily="34" charset="0"/>
                <a:cs typeface="Arial" panose="020B0604020202020204" pitchFamily="34" charset="0"/>
              </a:rPr>
              <a:t>placing sharps containers at eye level</a:t>
            </a:r>
            <a:r>
              <a:rPr lang="en-US" sz="2000" b="1" dirty="0" smtClean="0">
                <a:latin typeface="Arial" panose="020B0604020202020204" pitchFamily="34" charset="0"/>
                <a:cs typeface="Arial" panose="020B0604020202020204" pitchFamily="34" charset="0"/>
              </a:rPr>
              <a:t> </a:t>
            </a:r>
            <a:endParaRPr lang="en-US" sz="2400" b="1" dirty="0" smtClean="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Personal protective equipment </a:t>
            </a:r>
            <a:r>
              <a:rPr lang="en-US" sz="24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barriers and filters between </a:t>
            </a:r>
            <a:r>
              <a:rPr lang="en-US" sz="2000" dirty="0" smtClean="0">
                <a:latin typeface="Arial" panose="020B0604020202020204" pitchFamily="34" charset="0"/>
                <a:cs typeface="Arial" panose="020B0604020202020204" pitchFamily="34" charset="0"/>
              </a:rPr>
              <a:t>the  worker </a:t>
            </a:r>
            <a:r>
              <a:rPr lang="en-US" sz="2000" dirty="0">
                <a:latin typeface="Arial" panose="020B0604020202020204" pitchFamily="34" charset="0"/>
                <a:cs typeface="Arial" panose="020B0604020202020204" pitchFamily="34" charset="0"/>
              </a:rPr>
              <a:t>and the hazard. </a:t>
            </a:r>
            <a:r>
              <a:rPr lang="en-US" sz="2000" dirty="0" smtClean="0">
                <a:latin typeface="Arial" panose="020B0604020202020204" pitchFamily="34" charset="0"/>
                <a:cs typeface="Arial" panose="020B0604020202020204" pitchFamily="34" charset="0"/>
              </a:rPr>
              <a:t>Gloves</a:t>
            </a:r>
            <a:r>
              <a:rPr lang="en-US" sz="2000" dirty="0">
                <a:latin typeface="Arial" panose="020B0604020202020204" pitchFamily="34" charset="0"/>
                <a:cs typeface="Arial" panose="020B0604020202020204" pitchFamily="34" charset="0"/>
              </a:rPr>
              <a:t>, eye goggles, masks and </a:t>
            </a:r>
            <a:r>
              <a:rPr lang="en-US" sz="2000" dirty="0" smtClean="0">
                <a:latin typeface="Arial" panose="020B0604020202020204" pitchFamily="34" charset="0"/>
                <a:cs typeface="Arial" panose="020B0604020202020204" pitchFamily="34" charset="0"/>
              </a:rPr>
              <a:t>gowns</a:t>
            </a:r>
            <a:endParaRPr lang="en-US" sz="20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p:txBody>
          <a:bodyPr/>
          <a:lstStyle/>
          <a:p>
            <a:pPr>
              <a:defRPr/>
            </a:pPr>
            <a:r>
              <a:rPr lang="en-US" dirty="0" smtClean="0"/>
              <a:t>UGANDA NATIONAL BIORISK MANAGEMENT TRAINING MATERIALS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200" dirty="0" smtClean="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US" sz="3200" dirty="0" smtClean="0">
              <a:ea typeface="MS PGothic" panose="020B0600070205080204" pitchFamily="34" charset="-128"/>
            </a:endParaRPr>
          </a:p>
        </p:txBody>
      </p:sp>
      <p:sp>
        <p:nvSpPr>
          <p:cNvPr id="3" name="Content Placeholder 2"/>
          <p:cNvSpPr>
            <a:spLocks noGrp="1"/>
          </p:cNvSpPr>
          <p:nvPr>
            <p:ph idx="1"/>
          </p:nvPr>
        </p:nvSpPr>
        <p:spPr>
          <a:xfrm>
            <a:off x="685800" y="1600200"/>
            <a:ext cx="8305800" cy="4708525"/>
          </a:xfrm>
        </p:spPr>
        <p:txBody>
          <a:bodyPr/>
          <a:lstStyle/>
          <a:p>
            <a:pPr marL="0" indent="0" eaLnBrk="1" hangingPunct="1">
              <a:buFont typeface="Arial" panose="020B0604020202020204" pitchFamily="34" charset="0"/>
              <a:buNone/>
              <a:defRPr/>
            </a:pPr>
            <a:r>
              <a:rPr lang="en-US" sz="2600" b="1" i="1" u="sng" dirty="0">
                <a:latin typeface="Arial" panose="020B0604020202020204" pitchFamily="34" charset="0"/>
                <a:cs typeface="Arial" panose="020B0604020202020204" pitchFamily="34" charset="0"/>
              </a:rPr>
              <a:t>Vaccination</a:t>
            </a:r>
            <a:r>
              <a:rPr lang="en-US" sz="2000" b="1" dirty="0" smtClean="0">
                <a:latin typeface="Arial" panose="020B0604020202020204" pitchFamily="34" charset="0"/>
                <a:cs typeface="Arial" panose="020B0604020202020204" pitchFamily="34" charset="0"/>
              </a:rPr>
              <a:t>: </a:t>
            </a:r>
            <a:r>
              <a:rPr lang="en-US" sz="2000" i="1" dirty="0" smtClean="0">
                <a:latin typeface="Arial" panose="020B0604020202020204" pitchFamily="34" charset="0"/>
                <a:cs typeface="Arial" panose="020B0604020202020204" pitchFamily="34" charset="0"/>
              </a:rPr>
              <a:t>( ISO 35001 : 7.1.1.1), 15190 : 5.4.2</a:t>
            </a:r>
            <a:endParaRPr lang="en-US" sz="2000" i="1" dirty="0">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sz="2600" dirty="0">
                <a:latin typeface="Arial" panose="020B0604020202020204" pitchFamily="34" charset="0"/>
                <a:cs typeface="Arial" panose="020B0604020202020204" pitchFamily="34" charset="0"/>
              </a:rPr>
              <a:t>The organization </a:t>
            </a:r>
            <a:r>
              <a:rPr lang="en-US" sz="2600" dirty="0" smtClean="0">
                <a:latin typeface="Arial" panose="020B0604020202020204" pitchFamily="34" charset="0"/>
                <a:cs typeface="Arial" panose="020B0604020202020204" pitchFamily="34" charset="0"/>
              </a:rPr>
              <a:t>should </a:t>
            </a:r>
            <a:r>
              <a:rPr lang="en-US" sz="2600" dirty="0">
                <a:latin typeface="Arial" panose="020B0604020202020204" pitchFamily="34" charset="0"/>
                <a:cs typeface="Arial" panose="020B0604020202020204" pitchFamily="34" charset="0"/>
              </a:rPr>
              <a:t>establish and implement vaccination policy as part of worker health program.</a:t>
            </a:r>
            <a:endParaRPr lang="en-US" sz="2600" dirty="0">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sz="2600" dirty="0">
                <a:latin typeface="Arial" panose="020B0604020202020204" pitchFamily="34" charset="0"/>
                <a:cs typeface="Arial" panose="020B0604020202020204" pitchFamily="34" charset="0"/>
              </a:rPr>
              <a:t>Ensure that the recommended /required  vaccines and information are made available to workers</a:t>
            </a:r>
            <a:endParaRPr lang="en-US" sz="2600" dirty="0">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sz="2600" dirty="0">
                <a:latin typeface="Arial" panose="020B0604020202020204" pitchFamily="34" charset="0"/>
                <a:cs typeface="Arial" panose="020B0604020202020204" pitchFamily="34" charset="0"/>
              </a:rPr>
              <a:t>Maintain immunization records in accordance with national, organizational and local requirements</a:t>
            </a:r>
            <a:endParaRPr lang="en-US" sz="2600" dirty="0">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sz="2600" dirty="0">
                <a:latin typeface="Arial" panose="020B0604020202020204" pitchFamily="34" charset="0"/>
                <a:cs typeface="Arial" panose="020B0604020202020204" pitchFamily="34" charset="0"/>
              </a:rPr>
              <a:t>Ensure access to work areas and activities is controlled for individuals and visitors (students) in accordance with the organization’s vaccine policy </a:t>
            </a:r>
            <a:endParaRPr lang="en-US" sz="2600" dirty="0">
              <a:latin typeface="Arial" panose="020B0604020202020204" pitchFamily="34" charset="0"/>
              <a:cs typeface="Arial" panose="020B0604020202020204" pitchFamily="34" charset="0"/>
            </a:endParaRPr>
          </a:p>
          <a:p>
            <a:pPr eaLnBrk="1" hangingPunct="1">
              <a:defRPr/>
            </a:pPr>
            <a:endParaRPr lang="en-US" dirty="0">
              <a:solidFill>
                <a:srgbClr val="FF0000"/>
              </a:solidFill>
            </a:endParaRPr>
          </a:p>
          <a:p>
            <a:pPr>
              <a:buFont typeface="Arial" panose="020B0604020202020204" pitchFamily="34" charset="0"/>
              <a:buChar char="•"/>
              <a:defRPr/>
            </a:pPr>
            <a:endParaRPr lang="en-US" dirty="0">
              <a:solidFill>
                <a:srgbClr val="FF0000"/>
              </a:solidFill>
            </a:endParaRPr>
          </a:p>
        </p:txBody>
      </p:sp>
      <p:sp>
        <p:nvSpPr>
          <p:cNvPr id="21508"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fld id="{07978C6B-DEFC-4ECE-AE2D-50952893CD09}" type="datetime1">
              <a:rPr lang="en-US" smtClean="0">
                <a:solidFill>
                  <a:srgbClr val="898989"/>
                </a:solidFill>
                <a:latin typeface="Calibri" panose="020F0502020204030204" pitchFamily="34" charset="0"/>
              </a:rPr>
            </a:fld>
            <a:endParaRPr lang="en-US" smtClean="0">
              <a:solidFill>
                <a:srgbClr val="898989"/>
              </a:solidFill>
              <a:latin typeface="Calibri" panose="020F0502020204030204" pitchFamily="34" charset="0"/>
            </a:endParaRPr>
          </a:p>
        </p:txBody>
      </p:sp>
      <p:sp>
        <p:nvSpPr>
          <p:cNvPr id="21509"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fld id="{6613A33F-7194-4FE9-A032-3BBF1D0E0DDD}" type="slidenum">
              <a:rPr lang="en-US" smtClean="0">
                <a:solidFill>
                  <a:srgbClr val="898989"/>
                </a:solidFill>
                <a:latin typeface="Calibri" panose="020F0502020204030204" pitchFamily="34" charset="0"/>
              </a:rPr>
            </a:fld>
            <a:endParaRPr lang="en-US" smtClean="0">
              <a:solidFill>
                <a:srgbClr val="898989"/>
              </a:solidFill>
              <a:latin typeface="Calibri" panose="020F0502020204030204" pitchFamily="34" charset="0"/>
            </a:endParaRPr>
          </a:p>
        </p:txBody>
      </p:sp>
      <p:sp>
        <p:nvSpPr>
          <p:cNvPr id="21510" name="Footer Placeholder 5"/>
          <p:cNvSpPr>
            <a:spLocks noGrp="1"/>
          </p:cNvSpPr>
          <p:nvPr>
            <p:ph type="ftr"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US" smtClean="0"/>
              <a:t>UGANDA NATIONAL BIORISK MANAGEMENT TRAINING MATERIALS </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200" smtClean="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US" sz="3200" smtClean="0">
              <a:ea typeface="MS PGothic" panose="020B0600070205080204" pitchFamily="34" charset="-128"/>
            </a:endParaRPr>
          </a:p>
        </p:txBody>
      </p:sp>
      <p:sp>
        <p:nvSpPr>
          <p:cNvPr id="22531" name="Content Placeholder 2"/>
          <p:cNvSpPr>
            <a:spLocks noGrp="1"/>
          </p:cNvSpPr>
          <p:nvPr>
            <p:ph idx="1"/>
          </p:nvPr>
        </p:nvSpPr>
        <p:spPr bwMode="auto">
          <a:xfrm>
            <a:off x="457200" y="1524000"/>
            <a:ext cx="82296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b="1" smtClean="0">
                <a:ea typeface="MS PGothic" panose="020B0600070205080204" pitchFamily="34" charset="-128"/>
              </a:rPr>
              <a:t>Psychological Hazards </a:t>
            </a:r>
            <a:r>
              <a:rPr lang="en-US" sz="2400" b="1" i="1" smtClean="0">
                <a:ea typeface="MS PGothic" panose="020B0600070205080204" pitchFamily="34" charset="-128"/>
              </a:rPr>
              <a:t>( ISO 15190 : 5.4.3)</a:t>
            </a:r>
            <a:endParaRPr lang="en-US" sz="2400" b="1" i="1" smtClean="0">
              <a:ea typeface="MS PGothic" panose="020B0600070205080204" pitchFamily="34" charset="-128"/>
            </a:endParaRPr>
          </a:p>
          <a:p>
            <a:r>
              <a:rPr lang="en-US" sz="2400" i="1" smtClean="0">
                <a:ea typeface="MS PGothic" panose="020B0600070205080204" pitchFamily="34" charset="-128"/>
              </a:rPr>
              <a:t>- General  (5.4.3.1)– Management take responsibility  and action to reduce organizational, environmental and personal factors that contribute to excessive stress. (Note 1 and note 2)</a:t>
            </a:r>
            <a:endParaRPr lang="en-US" sz="2400" i="1" smtClean="0">
              <a:ea typeface="MS PGothic" panose="020B0600070205080204" pitchFamily="34" charset="-128"/>
            </a:endParaRPr>
          </a:p>
          <a:p>
            <a:r>
              <a:rPr lang="en-US" sz="2400" i="1" smtClean="0">
                <a:ea typeface="MS PGothic" panose="020B0600070205080204" pitchFamily="34" charset="-128"/>
              </a:rPr>
              <a:t>- Organizational Factors (5.4.3.2) – management to take responsibility and action to reduce these factors: - (effective communication strategies, task and schedule design, </a:t>
            </a:r>
            <a:r>
              <a:rPr lang="en-US" sz="2400" b="1" smtClean="0">
                <a:ea typeface="MS PGothic" panose="020B0600070205080204" pitchFamily="34" charset="-128"/>
              </a:rPr>
              <a:t>workload assessment </a:t>
            </a:r>
            <a:r>
              <a:rPr lang="en-US" sz="2400" i="1" smtClean="0">
                <a:ea typeface="MS PGothic" panose="020B0600070205080204" pitchFamily="34" charset="-128"/>
              </a:rPr>
              <a:t>and redistribution)</a:t>
            </a:r>
            <a:endParaRPr lang="en-US" sz="2400" i="1" smtClean="0">
              <a:ea typeface="MS PGothic" panose="020B0600070205080204" pitchFamily="34" charset="-128"/>
            </a:endParaRPr>
          </a:p>
          <a:p>
            <a:r>
              <a:rPr lang="en-US" sz="2400" i="1" smtClean="0">
                <a:ea typeface="MS PGothic" panose="020B0600070205080204" pitchFamily="34" charset="-128"/>
              </a:rPr>
              <a:t>- Environmental Stressors (5.4.3.3) – self-renewal activities (vacations, </a:t>
            </a:r>
            <a:r>
              <a:rPr lang="en-US" sz="2400" b="1" smtClean="0">
                <a:ea typeface="MS PGothic" panose="020B0600070205080204" pitchFamily="34" charset="-128"/>
              </a:rPr>
              <a:t>team building</a:t>
            </a:r>
            <a:r>
              <a:rPr lang="en-US" sz="2400" smtClean="0">
                <a:ea typeface="MS PGothic" panose="020B0600070205080204" pitchFamily="34" charset="-128"/>
              </a:rPr>
              <a:t>), counseling, physian prescribed treatment) etc.</a:t>
            </a:r>
            <a:endParaRPr lang="en-US" sz="2400" smtClean="0">
              <a:ea typeface="MS PGothic" panose="020B0600070205080204" pitchFamily="34" charset="-128"/>
            </a:endParaRPr>
          </a:p>
          <a:p>
            <a:r>
              <a:rPr lang="en-US" sz="2400" b="1" i="1" smtClean="0">
                <a:ea typeface="MS PGothic" panose="020B0600070205080204" pitchFamily="34" charset="-128"/>
              </a:rPr>
              <a:t>Employee Impairment ( 5.4.4)</a:t>
            </a:r>
            <a:endParaRPr lang="en-US" sz="2400" b="1" i="1" smtClean="0">
              <a:ea typeface="MS PGothic" panose="020B0600070205080204" pitchFamily="34" charset="-128"/>
            </a:endParaRPr>
          </a:p>
          <a:p>
            <a:endParaRPr lang="en-US" sz="2400" i="1" smtClean="0">
              <a:ea typeface="MS PGothic" panose="020B0600070205080204" pitchFamily="34" charset="-128"/>
            </a:endParaRPr>
          </a:p>
        </p:txBody>
      </p:sp>
      <p:sp>
        <p:nvSpPr>
          <p:cNvPr id="2253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fld id="{62354EE9-90FA-49F1-9C1B-ACE8B7BE5143}" type="datetime1">
              <a:rPr lang="en-US" smtClean="0">
                <a:solidFill>
                  <a:srgbClr val="898989"/>
                </a:solidFill>
                <a:latin typeface="Calibri" panose="020F0502020204030204" pitchFamily="34" charset="0"/>
              </a:rPr>
            </a:fld>
            <a:endParaRPr lang="en-US" smtClean="0">
              <a:solidFill>
                <a:srgbClr val="898989"/>
              </a:solidFill>
              <a:latin typeface="Calibri" panose="020F0502020204030204" pitchFamily="34" charset="0"/>
            </a:endParaRPr>
          </a:p>
        </p:txBody>
      </p:sp>
      <p:sp>
        <p:nvSpPr>
          <p:cNvPr id="22533"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fld id="{63F5B246-49C0-4F85-BF7F-0062C7DE7830}" type="slidenum">
              <a:rPr lang="en-US" smtClean="0">
                <a:solidFill>
                  <a:srgbClr val="898989"/>
                </a:solidFill>
                <a:latin typeface="Calibri" panose="020F0502020204030204" pitchFamily="34" charset="0"/>
              </a:rPr>
            </a:fld>
            <a:endParaRPr lang="en-US" smtClean="0">
              <a:solidFill>
                <a:srgbClr val="898989"/>
              </a:solidFill>
              <a:latin typeface="Calibri" panose="020F0502020204030204" pitchFamily="34" charset="0"/>
            </a:endParaRPr>
          </a:p>
        </p:txBody>
      </p:sp>
      <p:sp>
        <p:nvSpPr>
          <p:cNvPr id="22534" name="Footer Placeholder 5"/>
          <p:cNvSpPr>
            <a:spLocks noGrp="1"/>
          </p:cNvSpPr>
          <p:nvPr>
            <p:ph type="ftr"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US" smtClean="0"/>
              <a:t>UGANDA NATIONAL BIORISK MANAGEMENT TRAINING MATERIALS </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3200" smtClean="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US" sz="3200" smtClean="0">
              <a:ea typeface="MS PGothic" panose="020B0600070205080204" pitchFamily="34" charset="-128"/>
            </a:endParaRPr>
          </a:p>
        </p:txBody>
      </p:sp>
      <p:sp>
        <p:nvSpPr>
          <p:cNvPr id="3" name="Content Placeholder 2"/>
          <p:cNvSpPr>
            <a:spLocks noGrp="1"/>
          </p:cNvSpPr>
          <p:nvPr>
            <p:ph idx="1"/>
          </p:nvPr>
        </p:nvSpPr>
        <p:spPr>
          <a:xfrm>
            <a:off x="457200" y="1600200"/>
            <a:ext cx="8534400" cy="4708525"/>
          </a:xfrm>
        </p:spPr>
        <p:txBody>
          <a:bodyPr/>
          <a:lstStyle/>
          <a:p>
            <a:pPr marL="0" indent="0" eaLnBrk="1" hangingPunct="1">
              <a:buFont typeface="Arial" panose="020B0604020202020204" pitchFamily="34" charset="0"/>
              <a:buNone/>
              <a:defRPr/>
            </a:pPr>
            <a:r>
              <a:rPr lang="en-US" sz="2600" b="1" u="sng" dirty="0" smtClean="0">
                <a:latin typeface="Arial" panose="020B0604020202020204" pitchFamily="34" charset="0"/>
                <a:cs typeface="Arial" panose="020B0604020202020204" pitchFamily="34" charset="0"/>
              </a:rPr>
              <a:t>Injury and adverse incidents recording and reporting</a:t>
            </a:r>
            <a:endParaRPr lang="en-US" sz="2600" b="1" u="sng"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defRPr/>
            </a:pPr>
            <a:endParaRPr lang="en-US" sz="2600" b="1" u="sng" dirty="0" smtClean="0">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sz="2600" dirty="0" smtClean="0">
                <a:latin typeface="Arial" panose="020B0604020202020204" pitchFamily="34" charset="0"/>
                <a:cs typeface="Arial" panose="020B0604020202020204" pitchFamily="34" charset="0"/>
              </a:rPr>
              <a:t>Managers and supervisors should support workers to report and document all work related exposures and incidents for easy follow up and mitigation. </a:t>
            </a:r>
            <a:endParaRPr lang="en-US" sz="2600"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defRPr/>
            </a:pPr>
            <a:endParaRPr lang="en-US" sz="2600" dirty="0" smtClean="0">
              <a:latin typeface="Arial" panose="020B0604020202020204" pitchFamily="34" charset="0"/>
              <a:cs typeface="Arial" panose="020B0604020202020204" pitchFamily="34" charset="0"/>
            </a:endParaRPr>
          </a:p>
          <a:p>
            <a:pPr>
              <a:buFont typeface="Arial" panose="020B0604020202020204" pitchFamily="34" charset="0"/>
              <a:buChar char="•"/>
              <a:defRPr/>
            </a:pPr>
            <a:r>
              <a:rPr lang="en-US" sz="2600" dirty="0" smtClean="0">
                <a:latin typeface="Arial" panose="020B0604020202020204" pitchFamily="34" charset="0"/>
                <a:cs typeface="Arial" panose="020B0604020202020204" pitchFamily="34" charset="0"/>
              </a:rPr>
              <a:t>There should be mechanisms for recording and reporting occupational illnesses, injury adverse incidents, and consequential actions , while at the same time respecting confidentiality of individuals  – (</a:t>
            </a:r>
            <a:r>
              <a:rPr lang="en-US" sz="1800" b="1" i="1" dirty="0" smtClean="0">
                <a:latin typeface="Arial" panose="020B0604020202020204" pitchFamily="34" charset="0"/>
                <a:cs typeface="Arial" panose="020B0604020202020204" pitchFamily="34" charset="0"/>
              </a:rPr>
              <a:t>ISO 15190 : 5.8.1)</a:t>
            </a:r>
            <a:endParaRPr lang="en-US" sz="1800" b="1" i="1" dirty="0">
              <a:latin typeface="Arial" panose="020B0604020202020204" pitchFamily="34" charset="0"/>
              <a:cs typeface="Arial" panose="020B0604020202020204" pitchFamily="34" charset="0"/>
            </a:endParaRPr>
          </a:p>
        </p:txBody>
      </p:sp>
      <p:sp>
        <p:nvSpPr>
          <p:cNvPr id="23556"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fld id="{DB74F723-A326-422A-AFA6-EFFABCE063E8}" type="datetime1">
              <a:rPr lang="en-US" smtClean="0">
                <a:solidFill>
                  <a:srgbClr val="898989"/>
                </a:solidFill>
                <a:latin typeface="Calibri" panose="020F0502020204030204" pitchFamily="34" charset="0"/>
              </a:rPr>
            </a:fld>
            <a:endParaRPr lang="en-US" smtClean="0">
              <a:solidFill>
                <a:srgbClr val="898989"/>
              </a:solidFill>
              <a:latin typeface="Calibri" panose="020F0502020204030204" pitchFamily="34" charset="0"/>
            </a:endParaRPr>
          </a:p>
        </p:txBody>
      </p:sp>
      <p:sp>
        <p:nvSpPr>
          <p:cNvPr id="23557"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fld id="{55BB21E0-769B-481E-98FC-E445DEC92BFF}" type="slidenum">
              <a:rPr lang="en-US" smtClean="0">
                <a:solidFill>
                  <a:srgbClr val="898989"/>
                </a:solidFill>
                <a:latin typeface="Calibri" panose="020F0502020204030204" pitchFamily="34" charset="0"/>
              </a:rPr>
            </a:fld>
            <a:endParaRPr lang="en-US" smtClean="0">
              <a:solidFill>
                <a:srgbClr val="898989"/>
              </a:solidFill>
              <a:latin typeface="Calibri" panose="020F0502020204030204" pitchFamily="34" charset="0"/>
            </a:endParaRPr>
          </a:p>
        </p:txBody>
      </p:sp>
      <p:sp>
        <p:nvSpPr>
          <p:cNvPr id="23558" name="Footer Placeholder 5"/>
          <p:cNvSpPr>
            <a:spLocks noGrp="1"/>
          </p:cNvSpPr>
          <p:nvPr>
            <p:ph type="ftr"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US" smtClean="0"/>
              <a:t>UGANDA NATIONAL BIORISK MANAGEMENT TRAINING MATERIALS </a:t>
            </a: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944562"/>
          </a:xfrm>
        </p:spPr>
        <p:txBody>
          <a:bodyPr/>
          <a:lstStyle/>
          <a:p>
            <a:r>
              <a:rPr lang="en-GB" altLang="en-US" sz="3600" smtClean="0">
                <a:latin typeface="Arial" panose="020B0604020202020204" pitchFamily="34" charset="0"/>
                <a:ea typeface="MS PGothic" panose="020B0600070205080204" pitchFamily="34" charset="-128"/>
                <a:cs typeface="Arial" panose="020B0604020202020204" pitchFamily="34" charset="0"/>
              </a:rPr>
              <a:t> </a:t>
            </a:r>
            <a:r>
              <a:rPr lang="en-US" sz="2800" smtClean="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GB" altLang="en-US" sz="2800" smtClean="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291" name="Rectangle 3"/>
          <p:cNvSpPr>
            <a:spLocks noGrp="1" noChangeArrowheads="1"/>
          </p:cNvSpPr>
          <p:nvPr>
            <p:ph type="body" idx="1"/>
          </p:nvPr>
        </p:nvSpPr>
        <p:spPr>
          <a:xfrm>
            <a:off x="762000" y="1676400"/>
            <a:ext cx="8229600" cy="4876800"/>
          </a:xfrm>
        </p:spPr>
        <p:txBody>
          <a:bodyPr/>
          <a:lstStyle/>
          <a:p>
            <a:pPr marL="0" indent="0">
              <a:buFont typeface="Arial" panose="020B0604020202020204" pitchFamily="34" charset="0"/>
              <a:buNone/>
              <a:defRPr/>
            </a:pPr>
            <a:r>
              <a:rPr lang="en-US" sz="2400" b="1" u="sng" dirty="0">
                <a:latin typeface="Arial" panose="020B0604020202020204" pitchFamily="34" charset="0"/>
                <a:ea typeface="MS PGothic" panose="020B0600070205080204" pitchFamily="34" charset="-128"/>
                <a:cs typeface="Arial" panose="020B0604020202020204" pitchFamily="34" charset="0"/>
              </a:rPr>
              <a:t>Medical surveillance </a:t>
            </a:r>
            <a:r>
              <a:rPr lang="en-US" sz="2400" b="1" u="sng" dirty="0" smtClean="0">
                <a:latin typeface="Arial" panose="020B0604020202020204" pitchFamily="34" charset="0"/>
                <a:ea typeface="MS PGothic" panose="020B0600070205080204" pitchFamily="34" charset="-128"/>
                <a:cs typeface="Arial" panose="020B0604020202020204" pitchFamily="34" charset="0"/>
              </a:rPr>
              <a:t>programs ( 35001 : 7.1.1)</a:t>
            </a:r>
            <a:endParaRPr lang="en-US" sz="2400" b="1" u="sng" dirty="0" smtClean="0">
              <a:latin typeface="Arial" panose="020B0604020202020204" pitchFamily="34" charset="0"/>
              <a:ea typeface="MS PGothic" panose="020B0600070205080204" pitchFamily="34" charset="-128"/>
              <a:cs typeface="Arial" panose="020B0604020202020204" pitchFamily="34" charset="0"/>
            </a:endParaRPr>
          </a:p>
          <a:p>
            <a:pPr>
              <a:buFont typeface="Arial" panose="020B0604020202020204" pitchFamily="34" charset="0"/>
              <a:buChar char="•"/>
              <a:defRPr/>
            </a:pPr>
            <a:r>
              <a:rPr lang="en-GB" altLang="en-US" sz="2600" dirty="0" smtClean="0">
                <a:latin typeface="Arial" panose="020B0604020202020204" pitchFamily="34" charset="0"/>
                <a:cs typeface="Arial" panose="020B0604020202020204" pitchFamily="34" charset="0"/>
              </a:rPr>
              <a:t>The organization should ensure that risks to worker health are managed effectively including considerations for preventive and protective measures. </a:t>
            </a:r>
            <a:endParaRPr lang="en-GB" altLang="en-US" sz="2600" dirty="0" smtClean="0">
              <a:latin typeface="Arial" panose="020B0604020202020204" pitchFamily="34" charset="0"/>
              <a:cs typeface="Arial" panose="020B0604020202020204" pitchFamily="34" charset="0"/>
            </a:endParaRPr>
          </a:p>
          <a:p>
            <a:pPr>
              <a:buFont typeface="Arial" panose="020B0604020202020204" pitchFamily="34" charset="0"/>
              <a:buChar char="•"/>
              <a:defRPr/>
            </a:pPr>
            <a:r>
              <a:rPr lang="en-GB" altLang="en-US" sz="2600" dirty="0" smtClean="0">
                <a:latin typeface="Arial" panose="020B0604020202020204" pitchFamily="34" charset="0"/>
                <a:cs typeface="Arial" panose="020B0604020202020204" pitchFamily="34" charset="0"/>
              </a:rPr>
              <a:t>All workers whose health could be directly </a:t>
            </a:r>
            <a:r>
              <a:rPr lang="en-GB" altLang="en-US" sz="2600" dirty="0">
                <a:latin typeface="Arial" panose="020B0604020202020204" pitchFamily="34" charset="0"/>
                <a:cs typeface="Arial" panose="020B0604020202020204" pitchFamily="34" charset="0"/>
              </a:rPr>
              <a:t>impacted </a:t>
            </a:r>
            <a:r>
              <a:rPr lang="en-GB" altLang="en-US" sz="2600" dirty="0" smtClean="0">
                <a:latin typeface="Arial" panose="020B0604020202020204" pitchFamily="34" charset="0"/>
                <a:cs typeface="Arial" panose="020B0604020202020204" pitchFamily="34" charset="0"/>
              </a:rPr>
              <a:t>by exposure to biological materials shall be included in the worker health program</a:t>
            </a:r>
            <a:endParaRPr lang="en-GB" altLang="en-US" sz="2600" i="1" dirty="0" smtClean="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GB" altLang="en-US" sz="2600" i="1" dirty="0" smtClean="0">
              <a:solidFill>
                <a:srgbClr val="FF0000"/>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GB" altLang="en-US" sz="2600" i="1" dirty="0"/>
          </a:p>
        </p:txBody>
      </p:sp>
      <p:sp>
        <p:nvSpPr>
          <p:cNvPr id="26628" name="Footer Placeholder 5"/>
          <p:cNvSpPr>
            <a:spLocks noGrp="1"/>
          </p:cNvSpPr>
          <p:nvPr>
            <p:ph type="ftr"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US" smtClean="0"/>
              <a:t>UGANDA NATIONAL BIORISK MANAGEMENT TRAINING MATERIALS </a:t>
            </a:r>
            <a:endParaRPr lang="en-US"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609600"/>
          </a:xfrm>
        </p:spPr>
        <p:txBody>
          <a:bodyPr/>
          <a:lstStyle/>
          <a:p>
            <a:r>
              <a:rPr lang="en-US" dirty="0" smtClean="0">
                <a:ea typeface="MS PGothic" panose="020B0600070205080204" pitchFamily="34" charset="-128"/>
              </a:rPr>
              <a:t>Session content outline</a:t>
            </a:r>
            <a:endParaRPr lang="en-US" dirty="0" smtClean="0">
              <a:ea typeface="MS PGothic" panose="020B0600070205080204" pitchFamily="34" charset="-128"/>
            </a:endParaRPr>
          </a:p>
        </p:txBody>
      </p:sp>
      <p:sp>
        <p:nvSpPr>
          <p:cNvPr id="16387" name="Content Placeholder 2"/>
          <p:cNvSpPr>
            <a:spLocks noGrp="1"/>
          </p:cNvSpPr>
          <p:nvPr>
            <p:ph idx="1"/>
          </p:nvPr>
        </p:nvSpPr>
        <p:spPr bwMode="auto">
          <a:xfrm>
            <a:off x="685800" y="952499"/>
            <a:ext cx="8229599" cy="5356225"/>
          </a:xfrm>
          <a:noFill/>
          <a:ln>
            <a:miter lim="800000"/>
          </a:ln>
        </p:spPr>
        <p:txBody>
          <a:bodyPr vert="horz" wrap="square" lIns="91440" tIns="45720" rIns="91440" bIns="45720" numCol="1" anchor="t" anchorCtr="0" compatLnSpc="1"/>
          <a:lstStyle/>
          <a:p>
            <a:r>
              <a:rPr lang="en-US" sz="2400" b="1" dirty="0" smtClean="0">
                <a:latin typeface="Arial" panose="020B0604020202020204" pitchFamily="34" charset="0"/>
                <a:ea typeface="MS PGothic" panose="020B0600070205080204" pitchFamily="34" charset="-128"/>
                <a:cs typeface="Arial" panose="020B0604020202020204" pitchFamily="34" charset="0"/>
              </a:rPr>
              <a:t>Learning objectives</a:t>
            </a:r>
            <a:endParaRPr lang="en-US" sz="2400" b="1" dirty="0" smtClean="0">
              <a:latin typeface="Arial" panose="020B0604020202020204" pitchFamily="34" charset="0"/>
              <a:ea typeface="MS PGothic" panose="020B0600070205080204" pitchFamily="34" charset="-128"/>
              <a:cs typeface="Arial" panose="020B0604020202020204" pitchFamily="34" charset="0"/>
            </a:endParaRPr>
          </a:p>
          <a:p>
            <a:r>
              <a:rPr lang="en-US" sz="2400" b="1" dirty="0" smtClean="0">
                <a:latin typeface="Arial" panose="020B0604020202020204" pitchFamily="34" charset="0"/>
                <a:ea typeface="MS PGothic" panose="020B0600070205080204" pitchFamily="34" charset="-128"/>
                <a:cs typeface="Arial" panose="020B0604020202020204" pitchFamily="34" charset="0"/>
              </a:rPr>
              <a:t>Content</a:t>
            </a:r>
            <a:endParaRPr lang="en-US" sz="2400" b="1" dirty="0" smtClean="0">
              <a:latin typeface="Arial" panose="020B0604020202020204" pitchFamily="34" charset="0"/>
              <a:ea typeface="MS PGothic" panose="020B0600070205080204" pitchFamily="34" charset="-128"/>
              <a:cs typeface="Arial" panose="020B0604020202020204" pitchFamily="34" charset="0"/>
            </a:endParaRPr>
          </a:p>
          <a:p>
            <a:r>
              <a:rPr lang="en-US" sz="2400" b="1" dirty="0">
                <a:latin typeface="Arial" panose="020B0604020202020204" pitchFamily="34" charset="0"/>
                <a:ea typeface="MS PGothic" panose="020B0600070205080204" pitchFamily="34" charset="-128"/>
                <a:cs typeface="Arial" panose="020B0604020202020204" pitchFamily="34" charset="0"/>
              </a:rPr>
              <a:t>Introduction</a:t>
            </a:r>
            <a:endParaRPr lang="en-US" sz="2400" b="1" dirty="0">
              <a:latin typeface="Arial" panose="020B0604020202020204" pitchFamily="34" charset="0"/>
              <a:ea typeface="MS PGothic" panose="020B0600070205080204" pitchFamily="34" charset="-128"/>
              <a:cs typeface="Arial" panose="020B0604020202020204" pitchFamily="34" charset="0"/>
            </a:endParaRPr>
          </a:p>
          <a:p>
            <a:pPr lvl="1">
              <a:buFont typeface="Courier New" panose="02070309020205020404" pitchFamily="49" charset="0"/>
              <a:buChar char="o"/>
            </a:pPr>
            <a:r>
              <a:rPr lang="en-US" sz="1800" dirty="0" smtClean="0">
                <a:latin typeface="Arial" panose="020B0604020202020204" pitchFamily="34" charset="0"/>
                <a:ea typeface="MS PGothic" panose="020B0600070205080204" pitchFamily="34" charset="-128"/>
                <a:cs typeface="Arial" panose="020B0604020202020204" pitchFamily="34" charset="0"/>
              </a:rPr>
              <a:t>Definition of occupational Safety and Health</a:t>
            </a:r>
            <a:endParaRPr lang="en-US" sz="1800" dirty="0" smtClean="0">
              <a:latin typeface="Arial" panose="020B0604020202020204" pitchFamily="34" charset="0"/>
              <a:ea typeface="MS PGothic" panose="020B0600070205080204" pitchFamily="34" charset="-128"/>
              <a:cs typeface="Arial" panose="020B0604020202020204" pitchFamily="34" charset="0"/>
            </a:endParaRPr>
          </a:p>
          <a:p>
            <a:pPr lvl="1">
              <a:buFont typeface="Courier New" panose="02070309020205020404" pitchFamily="49" charset="0"/>
              <a:buChar char="o"/>
            </a:pPr>
            <a:r>
              <a:rPr lang="en-US" sz="1800" dirty="0" smtClean="0">
                <a:latin typeface="Arial" panose="020B0604020202020204" pitchFamily="34" charset="0"/>
                <a:ea typeface="MS PGothic" panose="020B0600070205080204" pitchFamily="34" charset="-128"/>
                <a:cs typeface="Arial" panose="020B0604020202020204" pitchFamily="34" charset="0"/>
              </a:rPr>
              <a:t>Importance of an occupational health and safety program </a:t>
            </a:r>
            <a:endParaRPr lang="en-US" sz="1800" dirty="0" smtClean="0">
              <a:latin typeface="Arial" panose="020B0604020202020204" pitchFamily="34" charset="0"/>
              <a:ea typeface="MS PGothic" panose="020B0600070205080204" pitchFamily="34" charset="-128"/>
              <a:cs typeface="Arial" panose="020B0604020202020204" pitchFamily="34" charset="0"/>
            </a:endParaRP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Commonly encountered Occupational hazards in health facilities </a:t>
            </a:r>
            <a:endParaRPr lang="en-US" sz="18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1800" dirty="0" smtClean="0">
                <a:latin typeface="Arial" panose="020B0604020202020204" pitchFamily="34" charset="0"/>
                <a:ea typeface="MS PGothic" panose="020B0600070205080204" pitchFamily="34" charset="-128"/>
                <a:cs typeface="Arial" panose="020B0604020202020204" pitchFamily="34" charset="0"/>
              </a:rPr>
              <a:t>The chain of infection </a:t>
            </a:r>
            <a:endParaRPr lang="en-US" sz="1800" dirty="0" smtClean="0">
              <a:latin typeface="Arial" panose="020B0604020202020204" pitchFamily="34" charset="0"/>
              <a:ea typeface="MS PGothic" panose="020B0600070205080204" pitchFamily="34" charset="-128"/>
              <a:cs typeface="Arial" panose="020B0604020202020204" pitchFamily="34" charset="0"/>
            </a:endParaRP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Mode of transmission of infectious agents among </a:t>
            </a:r>
            <a:r>
              <a:rPr lang="en-US" sz="1800" dirty="0" smtClean="0">
                <a:latin typeface="Arial" panose="020B0604020202020204" pitchFamily="34" charset="0"/>
                <a:cs typeface="Arial" panose="020B0604020202020204" pitchFamily="34" charset="0"/>
              </a:rPr>
              <a:t>HCW</a:t>
            </a:r>
            <a:endParaRPr lang="en-US" sz="18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Prevention of occupational exposures using a hierarchy of </a:t>
            </a:r>
            <a:r>
              <a:rPr lang="en-US" sz="1800" dirty="0" smtClean="0">
                <a:latin typeface="Arial" panose="020B0604020202020204" pitchFamily="34" charset="0"/>
                <a:cs typeface="Arial" panose="020B0604020202020204" pitchFamily="34" charset="0"/>
              </a:rPr>
              <a:t>controls</a:t>
            </a:r>
            <a:endParaRPr lang="en-US" sz="18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1800" dirty="0">
                <a:latin typeface="Arial" panose="020B0604020202020204" pitchFamily="34" charset="0"/>
                <a:ea typeface="MS PGothic" panose="020B0600070205080204" pitchFamily="34" charset="-128"/>
                <a:cs typeface="Arial" panose="020B0604020202020204" pitchFamily="34" charset="0"/>
              </a:rPr>
              <a:t>Preventive and control measures for work related </a:t>
            </a:r>
            <a:r>
              <a:rPr lang="en-US" sz="1800" dirty="0" smtClean="0">
                <a:latin typeface="Arial" panose="020B0604020202020204" pitchFamily="34" charset="0"/>
                <a:ea typeface="MS PGothic" panose="020B0600070205080204" pitchFamily="34" charset="-128"/>
                <a:cs typeface="Arial" panose="020B0604020202020204" pitchFamily="34" charset="0"/>
              </a:rPr>
              <a:t>exposures</a:t>
            </a:r>
            <a:endParaRPr lang="en-US" sz="1800" dirty="0" smtClean="0">
              <a:latin typeface="Arial" panose="020B0604020202020204" pitchFamily="34" charset="0"/>
              <a:ea typeface="MS PGothic" panose="020B0600070205080204" pitchFamily="34" charset="-128"/>
              <a:cs typeface="Arial" panose="020B0604020202020204" pitchFamily="34" charset="0"/>
            </a:endParaRPr>
          </a:p>
          <a:p>
            <a:pPr lvl="1">
              <a:buFont typeface="Courier New" panose="02070309020205020404" pitchFamily="49" charset="0"/>
              <a:buChar char="o"/>
            </a:pPr>
            <a:r>
              <a:rPr lang="en-GB" altLang="en-US" sz="1800" dirty="0">
                <a:latin typeface="Arial" panose="020B0604020202020204" pitchFamily="34" charset="0"/>
                <a:cs typeface="Arial" panose="020B0604020202020204" pitchFamily="34" charset="0"/>
              </a:rPr>
              <a:t>Occupational Health and Safety programs </a:t>
            </a:r>
            <a:endParaRPr lang="en-GB" altLang="en-US" sz="18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sz="2600" b="1" dirty="0" smtClean="0">
                <a:latin typeface="Arial" panose="020B0604020202020204" pitchFamily="34" charset="0"/>
                <a:ea typeface="MS PGothic" panose="020B0600070205080204" pitchFamily="34" charset="-128"/>
                <a:cs typeface="Arial" panose="020B0604020202020204" pitchFamily="34" charset="0"/>
              </a:rPr>
              <a:t>Assessment</a:t>
            </a:r>
            <a:endParaRPr lang="en-US" sz="2600" b="1" dirty="0" smtClean="0">
              <a:latin typeface="Arial" panose="020B0604020202020204" pitchFamily="34" charset="0"/>
              <a:ea typeface="MS PGothic" panose="020B0600070205080204" pitchFamily="34" charset="-128"/>
              <a:cs typeface="Arial" panose="020B0604020202020204" pitchFamily="34" charset="0"/>
            </a:endParaRPr>
          </a:p>
          <a:p>
            <a:r>
              <a:rPr lang="en-US" sz="2400" b="1" dirty="0" smtClean="0">
                <a:latin typeface="Arial" panose="020B0604020202020204" pitchFamily="34" charset="0"/>
                <a:ea typeface="MS PGothic" panose="020B0600070205080204" pitchFamily="34" charset="-128"/>
                <a:cs typeface="Arial" panose="020B0604020202020204" pitchFamily="34" charset="0"/>
              </a:rPr>
              <a:t>Summary</a:t>
            </a:r>
            <a:endParaRPr lang="en-US" sz="2400" b="1" dirty="0" smtClean="0">
              <a:latin typeface="Arial" panose="020B0604020202020204" pitchFamily="34" charset="0"/>
              <a:ea typeface="MS PGothic" panose="020B0600070205080204" pitchFamily="34" charset="-128"/>
              <a:cs typeface="Arial" panose="020B0604020202020204" pitchFamily="34" charset="0"/>
            </a:endParaRPr>
          </a:p>
          <a:p>
            <a:r>
              <a:rPr lang="en-US" sz="2400" b="1" dirty="0" smtClean="0">
                <a:latin typeface="Arial" panose="020B0604020202020204" pitchFamily="34" charset="0"/>
                <a:ea typeface="MS PGothic" panose="020B0600070205080204" pitchFamily="34" charset="-128"/>
                <a:cs typeface="Arial" panose="020B0604020202020204" pitchFamily="34" charset="0"/>
              </a:rPr>
              <a:t>References</a:t>
            </a:r>
            <a:endParaRPr lang="en-US" sz="2400" b="1" dirty="0" smtClean="0">
              <a:latin typeface="Arial" panose="020B0604020202020204" pitchFamily="34" charset="0"/>
              <a:ea typeface="MS PGothic" panose="020B0600070205080204" pitchFamily="34" charset="-128"/>
              <a:cs typeface="Arial" panose="020B0604020202020204" pitchFamily="34" charset="0"/>
            </a:endParaRPr>
          </a:p>
        </p:txBody>
      </p:sp>
      <p:sp>
        <p:nvSpPr>
          <p:cNvPr id="16388" name="Date Placeholder 7"/>
          <p:cNvSpPr>
            <a:spLocks noGrp="1"/>
          </p:cNvSpPr>
          <p:nvPr>
            <p:ph type="dt" sz="quarter" idx="10"/>
          </p:nvPr>
        </p:nvSpPr>
        <p:spPr bwMode="auto">
          <a:noFill/>
          <a:ln>
            <a:miter lim="800000"/>
          </a:ln>
        </p:spPr>
        <p:txBody>
          <a:bodyPr/>
          <a:lstStyle/>
          <a:p>
            <a:fld id="{5D588511-B3B2-4C22-909E-9202C40BB639}" type="datetime1">
              <a:rPr lang="en-US" smtClean="0"/>
            </a:fld>
            <a:r>
              <a:rPr lang="en-US" dirty="0" smtClean="0"/>
              <a:t>v</a:t>
            </a:r>
            <a:endParaRPr lang="en-US" dirty="0" smtClean="0"/>
          </a:p>
        </p:txBody>
      </p:sp>
      <p:sp>
        <p:nvSpPr>
          <p:cNvPr id="16389" name="Slide Number Placeholder 8"/>
          <p:cNvSpPr>
            <a:spLocks noGrp="1"/>
          </p:cNvSpPr>
          <p:nvPr>
            <p:ph type="sldNum" sz="quarter" idx="11"/>
          </p:nvPr>
        </p:nvSpPr>
        <p:spPr bwMode="auto">
          <a:noFill/>
          <a:ln>
            <a:miter lim="800000"/>
          </a:ln>
        </p:spPr>
        <p:txBody>
          <a:bodyPr/>
          <a:lstStyle/>
          <a:p>
            <a:fld id="{2046061D-170C-4F02-AC83-94D2DCF231BD}" type="slidenum">
              <a:rPr lang="en-US"/>
            </a:fld>
            <a:endParaRPr lang="en-US" dirty="0"/>
          </a:p>
        </p:txBody>
      </p:sp>
      <p:sp>
        <p:nvSpPr>
          <p:cNvPr id="16390" name="Footer Placeholder 9"/>
          <p:cNvSpPr>
            <a:spLocks noGrp="1"/>
          </p:cNvSpPr>
          <p:nvPr>
            <p:ph type="ftr" sz="quarter" idx="12"/>
          </p:nvPr>
        </p:nvSpPr>
        <p:spPr bwMode="auto">
          <a:noFill/>
          <a:ln>
            <a:miter lim="800000"/>
          </a:ln>
        </p:spPr>
        <p:txBody>
          <a:bodyPr vert="horz" wrap="square" lIns="91440" tIns="45720" rIns="91440" bIns="45720" numCol="1" anchor="t" anchorCtr="0" compatLnSpc="1"/>
          <a:lstStyle/>
          <a:p>
            <a:r>
              <a:rPr lang="en-US" dirty="0" smtClean="0"/>
              <a:t>UGANDA NATIONAL BIORISK MANAGEMENT TRAINING MATERIALS </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rial" panose="020B0604020202020204" pitchFamily="34" charset="0"/>
                <a:ea typeface="MS PGothic" panose="020B0600070205080204" pitchFamily="34" charset="-128"/>
                <a:cs typeface="Arial" panose="020B0604020202020204" pitchFamily="34" charset="0"/>
              </a:rPr>
              <a:t>Preventive and control measures for work related </a:t>
            </a:r>
            <a:r>
              <a:rPr lang="en-US" sz="3200" dirty="0" smtClean="0">
                <a:latin typeface="Arial" panose="020B0604020202020204" pitchFamily="34" charset="0"/>
                <a:ea typeface="MS PGothic" panose="020B0600070205080204" pitchFamily="34" charset="-128"/>
                <a:cs typeface="Arial" panose="020B0604020202020204" pitchFamily="34" charset="0"/>
              </a:rPr>
              <a:t>exposures</a:t>
            </a:r>
            <a:endParaRPr lang="en-US" sz="3200" dirty="0"/>
          </a:p>
        </p:txBody>
      </p:sp>
      <p:sp>
        <p:nvSpPr>
          <p:cNvPr id="3" name="Content Placeholder 2"/>
          <p:cNvSpPr>
            <a:spLocks noGrp="1"/>
          </p:cNvSpPr>
          <p:nvPr>
            <p:ph idx="1"/>
          </p:nvPr>
        </p:nvSpPr>
        <p:spPr>
          <a:xfrm>
            <a:off x="457200" y="1600200"/>
            <a:ext cx="8382000" cy="4800600"/>
          </a:xfrm>
        </p:spPr>
        <p:txBody>
          <a:bodyPr/>
          <a:lstStyle/>
          <a:p>
            <a:pPr marL="0" indent="0" eaLnBrk="1" hangingPunct="1">
              <a:buNone/>
              <a:defRPr/>
            </a:pPr>
            <a:r>
              <a:rPr lang="en-US" sz="2600" b="1" u="sng" dirty="0" smtClean="0">
                <a:latin typeface="Arial" panose="020B0604020202020204" pitchFamily="34" charset="0"/>
                <a:ea typeface="MS PGothic" panose="020B0600070205080204" pitchFamily="34" charset="-128"/>
                <a:cs typeface="Arial" panose="020B0604020202020204" pitchFamily="34" charset="0"/>
              </a:rPr>
              <a:t>Enhance Post-exposure and emergency procedures</a:t>
            </a:r>
            <a:endParaRPr lang="en-US" sz="2600" b="1" u="sng" dirty="0" smtClean="0">
              <a:latin typeface="Arial" panose="020B0604020202020204" pitchFamily="34" charset="0"/>
              <a:ea typeface="MS PGothic" panose="020B0600070205080204" pitchFamily="34" charset="-128"/>
              <a:cs typeface="Arial" panose="020B0604020202020204" pitchFamily="34" charset="0"/>
            </a:endParaRPr>
          </a:p>
          <a:p>
            <a:pPr eaLnBrk="1" hangingPunct="1"/>
            <a:r>
              <a:rPr lang="en-US" sz="2600" dirty="0">
                <a:latin typeface="Arial" panose="020B0604020202020204" pitchFamily="34" charset="0"/>
                <a:ea typeface="MS PGothic" panose="020B0600070205080204" pitchFamily="34" charset="-128"/>
                <a:cs typeface="Arial" panose="020B0604020202020204" pitchFamily="34" charset="0"/>
              </a:rPr>
              <a:t>Develop </a:t>
            </a:r>
            <a:r>
              <a:rPr lang="en-US" sz="2600" dirty="0" smtClean="0">
                <a:latin typeface="Arial" panose="020B0604020202020204" pitchFamily="34" charset="0"/>
                <a:ea typeface="MS PGothic" panose="020B0600070205080204" pitchFamily="34" charset="-128"/>
                <a:cs typeface="Arial" panose="020B0604020202020204" pitchFamily="34" charset="0"/>
              </a:rPr>
              <a:t>post-exposure plan</a:t>
            </a:r>
            <a:endParaRPr lang="en-US" sz="2600" dirty="0">
              <a:latin typeface="Arial" panose="020B0604020202020204" pitchFamily="34" charset="0"/>
              <a:ea typeface="MS PGothic" panose="020B0600070205080204" pitchFamily="34" charset="-128"/>
              <a:cs typeface="Arial" panose="020B0604020202020204" pitchFamily="34" charset="0"/>
            </a:endParaRPr>
          </a:p>
          <a:p>
            <a:pPr eaLnBrk="1" hangingPunct="1"/>
            <a:r>
              <a:rPr lang="en-US" sz="2600" dirty="0" smtClean="0">
                <a:latin typeface="Arial" panose="020B0604020202020204" pitchFamily="34" charset="0"/>
                <a:ea typeface="MS PGothic" panose="020B0600070205080204" pitchFamily="34" charset="-128"/>
                <a:cs typeface="Arial" panose="020B0604020202020204" pitchFamily="34" charset="0"/>
              </a:rPr>
              <a:t> First-aid </a:t>
            </a:r>
            <a:r>
              <a:rPr lang="en-US" sz="2600" dirty="0">
                <a:latin typeface="Arial" panose="020B0604020202020204" pitchFamily="34" charset="0"/>
                <a:ea typeface="MS PGothic" panose="020B0600070205080204" pitchFamily="34" charset="-128"/>
                <a:cs typeface="Arial" panose="020B0604020202020204" pitchFamily="34" charset="0"/>
              </a:rPr>
              <a:t>protocols </a:t>
            </a:r>
            <a:r>
              <a:rPr lang="en-US" sz="2600" dirty="0" smtClean="0">
                <a:latin typeface="Arial" panose="020B0604020202020204" pitchFamily="34" charset="0"/>
                <a:ea typeface="MS PGothic" panose="020B0600070205080204" pitchFamily="34" charset="-128"/>
                <a:cs typeface="Arial" panose="020B0604020202020204" pitchFamily="34" charset="0"/>
              </a:rPr>
              <a:t>(Location </a:t>
            </a:r>
            <a:r>
              <a:rPr lang="en-US" sz="2600" dirty="0">
                <a:latin typeface="Arial" panose="020B0604020202020204" pitchFamily="34" charset="0"/>
                <a:ea typeface="MS PGothic" panose="020B0600070205080204" pitchFamily="34" charset="-128"/>
                <a:cs typeface="Arial" panose="020B0604020202020204" pitchFamily="34" charset="0"/>
              </a:rPr>
              <a:t>of first-aid kit; </a:t>
            </a:r>
            <a:r>
              <a:rPr lang="en-US" sz="2600" dirty="0" smtClean="0">
                <a:latin typeface="Arial" panose="020B0604020202020204" pitchFamily="34" charset="0"/>
                <a:ea typeface="MS PGothic" panose="020B0600070205080204" pitchFamily="34" charset="-128"/>
                <a:cs typeface="Arial" panose="020B0604020202020204" pitchFamily="34" charset="0"/>
              </a:rPr>
              <a:t>stocking)</a:t>
            </a:r>
            <a:endParaRPr lang="en-US" sz="2600" dirty="0">
              <a:latin typeface="Arial" panose="020B0604020202020204" pitchFamily="34" charset="0"/>
              <a:ea typeface="MS PGothic" panose="020B0600070205080204" pitchFamily="34" charset="-128"/>
              <a:cs typeface="Arial" panose="020B0604020202020204" pitchFamily="34" charset="0"/>
            </a:endParaRPr>
          </a:p>
          <a:p>
            <a:pPr>
              <a:buFont typeface="Arial" panose="020B0604020202020204" pitchFamily="34" charset="0"/>
              <a:buChar char="•"/>
            </a:pPr>
            <a:r>
              <a:rPr lang="en-US" sz="2600" dirty="0" smtClean="0">
                <a:latin typeface="Arial" panose="020B0604020202020204" pitchFamily="34" charset="0"/>
                <a:ea typeface="MS PGothic" panose="020B0600070205080204" pitchFamily="34" charset="-128"/>
                <a:cs typeface="Arial" panose="020B0604020202020204" pitchFamily="34" charset="0"/>
              </a:rPr>
              <a:t>Initial </a:t>
            </a:r>
            <a:r>
              <a:rPr lang="en-US" sz="2600" dirty="0">
                <a:latin typeface="Arial" panose="020B0604020202020204" pitchFamily="34" charset="0"/>
                <a:ea typeface="MS PGothic" panose="020B0600070205080204" pitchFamily="34" charset="-128"/>
                <a:cs typeface="Arial" panose="020B0604020202020204" pitchFamily="34" charset="0"/>
              </a:rPr>
              <a:t>medical services (who will provide) </a:t>
            </a:r>
            <a:endParaRPr lang="en-US" sz="2600" dirty="0">
              <a:latin typeface="Arial" panose="020B0604020202020204" pitchFamily="34" charset="0"/>
              <a:ea typeface="MS PGothic" panose="020B0600070205080204" pitchFamily="34" charset="-128"/>
              <a:cs typeface="Arial" panose="020B0604020202020204" pitchFamily="34" charset="0"/>
            </a:endParaRPr>
          </a:p>
          <a:p>
            <a:pPr lvl="1" eaLnBrk="1" hangingPunct="1">
              <a:buFont typeface="Courier New" panose="02070309020205020404" pitchFamily="49" charset="0"/>
              <a:buChar char="o"/>
            </a:pPr>
            <a:r>
              <a:rPr lang="en-US" sz="2600" dirty="0">
                <a:latin typeface="Arial" panose="020B0604020202020204" pitchFamily="34" charset="0"/>
                <a:ea typeface="MS PGothic" panose="020B0600070205080204" pitchFamily="34" charset="-128"/>
                <a:cs typeface="Arial" panose="020B0604020202020204" pitchFamily="34" charset="0"/>
              </a:rPr>
              <a:t>e.g. On-site Health </a:t>
            </a:r>
            <a:r>
              <a:rPr lang="en-US" sz="2600" dirty="0" smtClean="0">
                <a:latin typeface="Arial" panose="020B0604020202020204" pitchFamily="34" charset="0"/>
                <a:ea typeface="MS PGothic" panose="020B0600070205080204" pitchFamily="34" charset="-128"/>
                <a:cs typeface="Arial" panose="020B0604020202020204" pitchFamily="34" charset="0"/>
              </a:rPr>
              <a:t>facilities/ </a:t>
            </a:r>
            <a:r>
              <a:rPr lang="en-US" sz="2600" dirty="0">
                <a:latin typeface="Arial" panose="020B0604020202020204" pitchFamily="34" charset="0"/>
                <a:ea typeface="MS PGothic" panose="020B0600070205080204" pitchFamily="34" charset="-128"/>
                <a:cs typeface="Arial" panose="020B0604020202020204" pitchFamily="34" charset="0"/>
              </a:rPr>
              <a:t>emergency </a:t>
            </a:r>
            <a:r>
              <a:rPr lang="en-US" sz="2600" dirty="0" smtClean="0">
                <a:latin typeface="Arial" panose="020B0604020202020204" pitchFamily="34" charset="0"/>
                <a:ea typeface="MS PGothic" panose="020B0600070205080204" pitchFamily="34" charset="-128"/>
                <a:cs typeface="Arial" panose="020B0604020202020204" pitchFamily="34" charset="0"/>
              </a:rPr>
              <a:t>care  </a:t>
            </a:r>
            <a:endParaRPr lang="en-US" sz="2600" dirty="0">
              <a:latin typeface="Arial" panose="020B0604020202020204" pitchFamily="34" charset="0"/>
              <a:ea typeface="MS PGothic" panose="020B0600070205080204" pitchFamily="34" charset="-128"/>
              <a:cs typeface="Arial" panose="020B0604020202020204" pitchFamily="34" charset="0"/>
            </a:endParaRPr>
          </a:p>
          <a:p>
            <a:pPr eaLnBrk="1" hangingPunct="1"/>
            <a:r>
              <a:rPr lang="en-US" sz="2600" dirty="0" smtClean="0">
                <a:latin typeface="Arial" panose="020B0604020202020204" pitchFamily="34" charset="0"/>
                <a:ea typeface="MS PGothic" panose="020B0600070205080204" pitchFamily="34" charset="-128"/>
                <a:cs typeface="Arial" panose="020B0604020202020204" pitchFamily="34" charset="0"/>
              </a:rPr>
              <a:t>Hazard awareness</a:t>
            </a:r>
            <a:endParaRPr lang="en-US" sz="2600" dirty="0">
              <a:latin typeface="Arial" panose="020B0604020202020204" pitchFamily="34" charset="0"/>
              <a:ea typeface="MS PGothic" panose="020B0600070205080204" pitchFamily="34" charset="-128"/>
              <a:cs typeface="Arial" panose="020B0604020202020204" pitchFamily="34" charset="0"/>
            </a:endParaRPr>
          </a:p>
          <a:p>
            <a:pPr eaLnBrk="1" hangingPunct="1"/>
            <a:r>
              <a:rPr lang="en-US" sz="2600" dirty="0" smtClean="0">
                <a:latin typeface="Arial" panose="020B0604020202020204" pitchFamily="34" charset="0"/>
                <a:ea typeface="MS PGothic" panose="020B0600070205080204" pitchFamily="34" charset="-128"/>
                <a:cs typeface="Arial" panose="020B0604020202020204" pitchFamily="34" charset="0"/>
              </a:rPr>
              <a:t>hazard </a:t>
            </a:r>
            <a:r>
              <a:rPr lang="en-US" sz="2600" dirty="0">
                <a:latin typeface="Arial" panose="020B0604020202020204" pitchFamily="34" charset="0"/>
                <a:ea typeface="MS PGothic" panose="020B0600070205080204" pitchFamily="34" charset="-128"/>
                <a:cs typeface="Arial" panose="020B0604020202020204" pitchFamily="34" charset="0"/>
              </a:rPr>
              <a:t>information or card for presentation to medical </a:t>
            </a:r>
            <a:r>
              <a:rPr lang="en-US" sz="2600" dirty="0" smtClean="0">
                <a:latin typeface="Arial" panose="020B0604020202020204" pitchFamily="34" charset="0"/>
                <a:ea typeface="MS PGothic" panose="020B0600070205080204" pitchFamily="34" charset="-128"/>
                <a:cs typeface="Arial" panose="020B0604020202020204" pitchFamily="34" charset="0"/>
              </a:rPr>
              <a:t>staff or attending clinician</a:t>
            </a:r>
            <a:endParaRPr lang="en-US" sz="2600" dirty="0">
              <a:latin typeface="Arial" panose="020B0604020202020204" pitchFamily="34" charset="0"/>
              <a:ea typeface="MS PGothic" panose="020B0600070205080204" pitchFamily="34" charset="-128"/>
              <a:cs typeface="Arial" panose="020B0604020202020204" pitchFamily="34" charset="0"/>
            </a:endParaRPr>
          </a:p>
          <a:p>
            <a:pPr eaLnBrk="1" hangingPunct="1"/>
            <a:r>
              <a:rPr lang="en-US" sz="2600" dirty="0">
                <a:latin typeface="Arial" panose="020B0604020202020204" pitchFamily="34" charset="0"/>
                <a:ea typeface="MS PGothic" panose="020B0600070205080204" pitchFamily="34" charset="-128"/>
                <a:cs typeface="Arial" panose="020B0604020202020204" pitchFamily="34" charset="0"/>
              </a:rPr>
              <a:t>Follow-up medical services </a:t>
            </a:r>
            <a:endParaRPr lang="en-US" sz="2600" dirty="0">
              <a:latin typeface="Arial" panose="020B0604020202020204" pitchFamily="34" charset="0"/>
              <a:ea typeface="MS PGothic" panose="020B0600070205080204" pitchFamily="34" charset="-128"/>
              <a:cs typeface="Arial" panose="020B0604020202020204" pitchFamily="34" charset="0"/>
            </a:endParaRPr>
          </a:p>
          <a:p>
            <a:pPr lvl="1" eaLnBrk="1" hangingPunct="1">
              <a:buFont typeface="Courier New" panose="02070309020205020404" pitchFamily="49" charset="0"/>
              <a:buChar char="o"/>
            </a:pPr>
            <a:r>
              <a:rPr lang="en-US" sz="2000" dirty="0">
                <a:latin typeface="Arial" panose="020B0604020202020204" pitchFamily="34" charset="0"/>
                <a:ea typeface="MS PGothic" panose="020B0600070205080204" pitchFamily="34" charset="-128"/>
                <a:cs typeface="Arial" panose="020B0604020202020204" pitchFamily="34" charset="0"/>
              </a:rPr>
              <a:t>Are contracts in place for follow-up care &amp; services?</a:t>
            </a:r>
            <a:endParaRPr lang="en-US" sz="2000" dirty="0">
              <a:latin typeface="Arial" panose="020B0604020202020204" pitchFamily="34" charset="0"/>
              <a:ea typeface="MS PGothic" panose="020B0600070205080204" pitchFamily="34" charset="-128"/>
              <a:cs typeface="Arial" panose="020B0604020202020204" pitchFamily="34" charset="0"/>
            </a:endParaRPr>
          </a:p>
          <a:p>
            <a:pPr marL="0" indent="0" eaLnBrk="1" hangingPunct="1">
              <a:buNone/>
              <a:defRPr/>
            </a:pPr>
            <a:endParaRPr lang="en-US" sz="2600" b="1" u="sng" dirty="0" smtClean="0">
              <a:ea typeface="MS PGothic" panose="020B0600070205080204" pitchFamily="34" charset="-128"/>
            </a:endParaRPr>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p:txBody>
          <a:bodyPr/>
          <a:lstStyle/>
          <a:p>
            <a:pPr>
              <a:defRPr/>
            </a:pPr>
            <a:r>
              <a:rPr lang="en-US" smtClean="0"/>
              <a:t>UGANDA NATIONAL BIORISK MANAGEMENT TRAINING MATERIALS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096962"/>
          </a:xfrm>
        </p:spPr>
        <p:txBody>
          <a:bodyPr/>
          <a:lstStyle/>
          <a:p>
            <a:pPr marL="0" indent="0">
              <a:lnSpc>
                <a:spcPct val="90000"/>
              </a:lnSpc>
              <a:buNone/>
            </a:pPr>
            <a:r>
              <a:rPr lang="en-US" sz="2800" dirty="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GB" altLang="en-US" sz="2400" dirty="0">
              <a:solidFill>
                <a:schemeClr val="tx1"/>
              </a:solidFill>
              <a:latin typeface="Arial" panose="020B0604020202020204" pitchFamily="34" charset="0"/>
              <a:cs typeface="Arial" panose="020B0604020202020204" pitchFamily="34" charset="0"/>
            </a:endParaRPr>
          </a:p>
        </p:txBody>
      </p:sp>
      <p:sp>
        <p:nvSpPr>
          <p:cNvPr id="18435" name="Rectangle 3"/>
          <p:cNvSpPr>
            <a:spLocks noGrp="1" noChangeArrowheads="1"/>
          </p:cNvSpPr>
          <p:nvPr>
            <p:ph type="body" idx="1"/>
          </p:nvPr>
        </p:nvSpPr>
        <p:spPr>
          <a:xfrm>
            <a:off x="457200" y="1600200"/>
            <a:ext cx="8458200" cy="4525963"/>
          </a:xfrm>
        </p:spPr>
        <p:txBody>
          <a:bodyPr/>
          <a:lstStyle/>
          <a:p>
            <a:pPr marL="0" indent="0">
              <a:lnSpc>
                <a:spcPct val="90000"/>
              </a:lnSpc>
              <a:buNone/>
            </a:pPr>
            <a:r>
              <a:rPr lang="en-GB" altLang="en-US" sz="2800" b="1" u="sng" dirty="0">
                <a:latin typeface="Arial" panose="020B0604020202020204" pitchFamily="34" charset="0"/>
                <a:cs typeface="Arial" panose="020B0604020202020204" pitchFamily="34" charset="0"/>
              </a:rPr>
              <a:t>Environmental control and surveillance services</a:t>
            </a:r>
            <a:endParaRPr lang="en-GB" altLang="en-US" sz="2600" b="1" u="sng" dirty="0" smtClean="0">
              <a:latin typeface="Arial" panose="020B0604020202020204" pitchFamily="34" charset="0"/>
              <a:cs typeface="Arial" panose="020B0604020202020204" pitchFamily="34" charset="0"/>
            </a:endParaRPr>
          </a:p>
          <a:p>
            <a:pPr>
              <a:lnSpc>
                <a:spcPct val="90000"/>
              </a:lnSpc>
            </a:pPr>
            <a:r>
              <a:rPr lang="en-GB" altLang="en-US" sz="2600" dirty="0" smtClean="0">
                <a:latin typeface="Arial" panose="020B0604020202020204" pitchFamily="34" charset="0"/>
                <a:cs typeface="Arial" panose="020B0604020202020204" pitchFamily="34" charset="0"/>
              </a:rPr>
              <a:t>should </a:t>
            </a:r>
            <a:r>
              <a:rPr lang="en-GB" altLang="en-US" sz="2600" dirty="0">
                <a:latin typeface="Arial" panose="020B0604020202020204" pitchFamily="34" charset="0"/>
                <a:cs typeface="Arial" panose="020B0604020202020204" pitchFamily="34" charset="0"/>
              </a:rPr>
              <a:t>be provided to detect, avoid, or limit harmful occupational exposures. </a:t>
            </a:r>
            <a:endParaRPr lang="en-GB" altLang="en-US" sz="2600" dirty="0" smtClean="0">
              <a:latin typeface="Arial" panose="020B0604020202020204" pitchFamily="34" charset="0"/>
              <a:cs typeface="Arial" panose="020B0604020202020204" pitchFamily="34" charset="0"/>
            </a:endParaRPr>
          </a:p>
          <a:p>
            <a:pPr>
              <a:lnSpc>
                <a:spcPct val="90000"/>
              </a:lnSpc>
            </a:pPr>
            <a:r>
              <a:rPr lang="en-GB" altLang="en-US" sz="2600" dirty="0" smtClean="0">
                <a:latin typeface="Arial" panose="020B0604020202020204" pitchFamily="34" charset="0"/>
                <a:cs typeface="Arial" panose="020B0604020202020204" pitchFamily="34" charset="0"/>
              </a:rPr>
              <a:t>Special </a:t>
            </a:r>
            <a:r>
              <a:rPr lang="en-GB" altLang="en-US" sz="2600" dirty="0">
                <a:latin typeface="Arial" panose="020B0604020202020204" pitchFamily="34" charset="0"/>
                <a:cs typeface="Arial" panose="020B0604020202020204" pitchFamily="34" charset="0"/>
              </a:rPr>
              <a:t>attention should be given to hazardous occupational </a:t>
            </a:r>
            <a:r>
              <a:rPr lang="en-GB" altLang="en-US" sz="2600" dirty="0" smtClean="0">
                <a:latin typeface="Arial" panose="020B0604020202020204" pitchFamily="34" charset="0"/>
                <a:cs typeface="Arial" panose="020B0604020202020204" pitchFamily="34" charset="0"/>
              </a:rPr>
              <a:t>exposures; </a:t>
            </a:r>
            <a:endParaRPr lang="en-GB" altLang="en-US" sz="2600" dirty="0" smtClean="0">
              <a:latin typeface="Arial" panose="020B0604020202020204" pitchFamily="34" charset="0"/>
              <a:cs typeface="Arial" panose="020B0604020202020204" pitchFamily="34" charset="0"/>
            </a:endParaRPr>
          </a:p>
          <a:p>
            <a:pPr lvl="1">
              <a:lnSpc>
                <a:spcPct val="90000"/>
              </a:lnSpc>
            </a:pPr>
            <a:r>
              <a:rPr lang="en-GB" altLang="en-US" sz="2200" dirty="0" smtClean="0">
                <a:latin typeface="Arial" panose="020B0604020202020204" pitchFamily="34" charset="0"/>
                <a:cs typeface="Arial" panose="020B0604020202020204" pitchFamily="34" charset="0"/>
              </a:rPr>
              <a:t>e.g.  </a:t>
            </a:r>
            <a:r>
              <a:rPr lang="en-GB" altLang="en-US" sz="2200" dirty="0">
                <a:latin typeface="Arial" panose="020B0604020202020204" pitchFamily="34" charset="0"/>
                <a:cs typeface="Arial" panose="020B0604020202020204" pitchFamily="34" charset="0"/>
              </a:rPr>
              <a:t>for women of childbearing </a:t>
            </a:r>
            <a:r>
              <a:rPr lang="en-GB" altLang="en-US" sz="2200" dirty="0" smtClean="0">
                <a:latin typeface="Arial" panose="020B0604020202020204" pitchFamily="34" charset="0"/>
                <a:cs typeface="Arial" panose="020B0604020202020204" pitchFamily="34" charset="0"/>
              </a:rPr>
              <a:t>age</a:t>
            </a:r>
            <a:endParaRPr lang="en-GB" altLang="en-US" sz="2200" dirty="0" smtClean="0">
              <a:latin typeface="Arial" panose="020B0604020202020204" pitchFamily="34" charset="0"/>
              <a:cs typeface="Arial" panose="020B0604020202020204" pitchFamily="34" charset="0"/>
            </a:endParaRPr>
          </a:p>
          <a:p>
            <a:pPr lvl="1">
              <a:lnSpc>
                <a:spcPct val="90000"/>
              </a:lnSpc>
            </a:pPr>
            <a:r>
              <a:rPr lang="en-GB" altLang="en-US" sz="2200" dirty="0" smtClean="0">
                <a:latin typeface="Arial" panose="020B0604020202020204" pitchFamily="34" charset="0"/>
                <a:cs typeface="Arial" panose="020B0604020202020204" pitchFamily="34" charset="0"/>
              </a:rPr>
              <a:t>to </a:t>
            </a:r>
            <a:r>
              <a:rPr lang="en-GB" altLang="en-US" sz="2200" dirty="0">
                <a:latin typeface="Arial" panose="020B0604020202020204" pitchFamily="34" charset="0"/>
                <a:cs typeface="Arial" panose="020B0604020202020204" pitchFamily="34" charset="0"/>
              </a:rPr>
              <a:t>employees exposed to ionizing or non-ionizing </a:t>
            </a:r>
            <a:r>
              <a:rPr lang="en-GB" altLang="en-US" sz="2200" dirty="0" smtClean="0">
                <a:latin typeface="Arial" panose="020B0604020202020204" pitchFamily="34" charset="0"/>
                <a:cs typeface="Arial" panose="020B0604020202020204" pitchFamily="34" charset="0"/>
              </a:rPr>
              <a:t>radiation </a:t>
            </a:r>
            <a:endParaRPr lang="en-GB" altLang="en-US" sz="2200" dirty="0" smtClean="0">
              <a:latin typeface="Arial" panose="020B0604020202020204" pitchFamily="34" charset="0"/>
              <a:cs typeface="Arial" panose="020B0604020202020204" pitchFamily="34" charset="0"/>
            </a:endParaRPr>
          </a:p>
          <a:p>
            <a:pPr lvl="1">
              <a:lnSpc>
                <a:spcPct val="90000"/>
              </a:lnSpc>
            </a:pPr>
            <a:r>
              <a:rPr lang="en-GB" altLang="en-US" sz="2200" dirty="0" smtClean="0">
                <a:latin typeface="Arial" panose="020B0604020202020204" pitchFamily="34" charset="0"/>
                <a:cs typeface="Arial" panose="020B0604020202020204" pitchFamily="34" charset="0"/>
              </a:rPr>
              <a:t>to </a:t>
            </a:r>
            <a:r>
              <a:rPr lang="en-GB" altLang="en-US" sz="2200" dirty="0">
                <a:latin typeface="Arial" panose="020B0604020202020204" pitchFamily="34" charset="0"/>
                <a:cs typeface="Arial" panose="020B0604020202020204" pitchFamily="34" charset="0"/>
              </a:rPr>
              <a:t>operating room personnel exposed to anaesthetic gases. </a:t>
            </a:r>
            <a:endParaRPr lang="en-GB" altLang="en-US" sz="2200" dirty="0">
              <a:latin typeface="Arial" panose="020B0604020202020204" pitchFamily="34" charset="0"/>
              <a:cs typeface="Arial" panose="020B0604020202020204" pitchFamily="34" charset="0"/>
            </a:endParaRPr>
          </a:p>
        </p:txBody>
      </p:sp>
      <p:sp>
        <p:nvSpPr>
          <p:cNvPr id="4" name="Footer Placeholder 5"/>
          <p:cNvSpPr>
            <a:spLocks noGrp="1"/>
          </p:cNvSpPr>
          <p:nvPr>
            <p:ph type="ftr" sz="quarter" idx="12"/>
          </p:nvPr>
        </p:nvSpPr>
        <p:spPr>
          <a:xfrm>
            <a:off x="2057400" y="6400800"/>
            <a:ext cx="5257800" cy="273050"/>
          </a:xfrm>
        </p:spPr>
        <p:txBody>
          <a:bodyPr/>
          <a:lstStyle/>
          <a:p>
            <a:pPr>
              <a:defRPr/>
            </a:pPr>
            <a:r>
              <a:rPr lang="en-US" dirty="0" smtClean="0"/>
              <a:t>UGANDA NATIONAL BIORISK MANAGEMENT TRAINING MATERIALS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t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GB" altLang="en-US" sz="2800" dirty="0">
              <a:solidFill>
                <a:schemeClr val="tx1"/>
              </a:solidFill>
              <a:latin typeface="Arial" panose="020B0604020202020204" pitchFamily="34" charset="0"/>
              <a:cs typeface="Arial" panose="020B0604020202020204" pitchFamily="34" charset="0"/>
            </a:endParaRPr>
          </a:p>
        </p:txBody>
      </p:sp>
      <p:sp>
        <p:nvSpPr>
          <p:cNvPr id="12291" name="Rectangle 3"/>
          <p:cNvSpPr>
            <a:spLocks noGrp="1" noChangeArrowheads="1"/>
          </p:cNvSpPr>
          <p:nvPr>
            <p:ph type="body" idx="1"/>
          </p:nvPr>
        </p:nvSpPr>
        <p:spPr>
          <a:xfrm>
            <a:off x="762000" y="1905000"/>
            <a:ext cx="8229600" cy="4632324"/>
          </a:xfrm>
        </p:spPr>
        <p:txBody>
          <a:bodyPr/>
          <a:lstStyle/>
          <a:p>
            <a:pPr eaLnBrk="1" hangingPunct="1">
              <a:buFont typeface="Wingdings" panose="05000000000000000000" pitchFamily="2" charset="2"/>
              <a:buChar char="Ø"/>
              <a:defRPr/>
            </a:pPr>
            <a:r>
              <a:rPr lang="en-US" sz="2600" b="1" dirty="0" smtClean="0">
                <a:latin typeface="Arial" panose="020B0604020202020204" pitchFamily="34" charset="0"/>
                <a:cs typeface="Arial" panose="020B0604020202020204" pitchFamily="34" charset="0"/>
              </a:rPr>
              <a:t>Pre-placement </a:t>
            </a:r>
            <a:r>
              <a:rPr lang="en-US" sz="2600" b="1" dirty="0">
                <a:latin typeface="Arial" panose="020B0604020202020204" pitchFamily="34" charset="0"/>
                <a:cs typeface="Arial" panose="020B0604020202020204" pitchFamily="34" charset="0"/>
              </a:rPr>
              <a:t>medical history</a:t>
            </a:r>
            <a:endParaRPr lang="en-US" sz="2600" b="1" dirty="0">
              <a:latin typeface="Arial" panose="020B0604020202020204" pitchFamily="34" charset="0"/>
              <a:cs typeface="Arial" panose="020B0604020202020204" pitchFamily="34" charset="0"/>
            </a:endParaRPr>
          </a:p>
          <a:p>
            <a:pPr lvl="1" eaLnBrk="1" hangingPunct="1">
              <a:defRPr/>
            </a:pPr>
            <a:r>
              <a:rPr lang="en-US" sz="2200" dirty="0">
                <a:latin typeface="Arial" panose="020B0604020202020204" pitchFamily="34" charset="0"/>
                <a:cs typeface="Arial" panose="020B0604020202020204" pitchFamily="34" charset="0"/>
              </a:rPr>
              <a:t>Evaluation of past medical </a:t>
            </a:r>
            <a:r>
              <a:rPr lang="en-US" sz="2200" dirty="0" smtClean="0">
                <a:latin typeface="Arial" panose="020B0604020202020204" pitchFamily="34" charset="0"/>
                <a:cs typeface="Arial" panose="020B0604020202020204" pitchFamily="34" charset="0"/>
              </a:rPr>
              <a:t>history for new employees:</a:t>
            </a:r>
            <a:endParaRPr lang="en-US" sz="2200" dirty="0">
              <a:latin typeface="Arial" panose="020B0604020202020204" pitchFamily="34" charset="0"/>
              <a:cs typeface="Arial" panose="020B0604020202020204" pitchFamily="34" charset="0"/>
            </a:endParaRPr>
          </a:p>
          <a:p>
            <a:pPr lvl="2" eaLnBrk="1" hangingPunct="1">
              <a:buFont typeface="Arial" panose="020B0604020202020204" pitchFamily="34" charset="0"/>
              <a:buChar char="•"/>
              <a:defRPr/>
            </a:pPr>
            <a:r>
              <a:rPr lang="en-US" sz="2000" dirty="0">
                <a:latin typeface="Arial" panose="020B0604020202020204" pitchFamily="34" charset="0"/>
                <a:cs typeface="Arial" panose="020B0604020202020204" pitchFamily="34" charset="0"/>
              </a:rPr>
              <a:t>Medical, surgical, social and family history</a:t>
            </a:r>
            <a:endParaRPr lang="en-US" sz="2000" dirty="0">
              <a:latin typeface="Arial" panose="020B0604020202020204" pitchFamily="34" charset="0"/>
              <a:cs typeface="Arial" panose="020B0604020202020204" pitchFamily="34" charset="0"/>
            </a:endParaRPr>
          </a:p>
          <a:p>
            <a:pPr lvl="2" eaLnBrk="1" hangingPunct="1">
              <a:buFont typeface="Arial" panose="020B0604020202020204" pitchFamily="34" charset="0"/>
              <a:buChar char="•"/>
              <a:defRPr/>
            </a:pPr>
            <a:r>
              <a:rPr lang="en-US" sz="2000" dirty="0">
                <a:latin typeface="Arial" panose="020B0604020202020204" pitchFamily="34" charset="0"/>
                <a:cs typeface="Arial" panose="020B0604020202020204" pitchFamily="34" charset="0"/>
              </a:rPr>
              <a:t>Allergies and sensitivities (latex, drugs, foods)</a:t>
            </a:r>
            <a:endParaRPr lang="en-US" sz="2000" dirty="0">
              <a:latin typeface="Arial" panose="020B0604020202020204" pitchFamily="34" charset="0"/>
              <a:cs typeface="Arial" panose="020B0604020202020204" pitchFamily="34" charset="0"/>
            </a:endParaRPr>
          </a:p>
          <a:p>
            <a:pPr lvl="2" eaLnBrk="1" hangingPunct="1">
              <a:buFont typeface="Arial" panose="020B0604020202020204" pitchFamily="34" charset="0"/>
              <a:buChar char="•"/>
              <a:defRPr/>
            </a:pPr>
            <a:r>
              <a:rPr lang="en-US" sz="2000" dirty="0">
                <a:latin typeface="Arial" panose="020B0604020202020204" pitchFamily="34" charset="0"/>
                <a:cs typeface="Arial" panose="020B0604020202020204" pitchFamily="34" charset="0"/>
              </a:rPr>
              <a:t>Previous occupational history and activity</a:t>
            </a:r>
            <a:endParaRPr lang="en-US" sz="2000" dirty="0">
              <a:latin typeface="Arial" panose="020B0604020202020204" pitchFamily="34" charset="0"/>
              <a:cs typeface="Arial" panose="020B0604020202020204" pitchFamily="34" charset="0"/>
            </a:endParaRPr>
          </a:p>
          <a:p>
            <a:pPr lvl="2" eaLnBrk="1" hangingPunct="1">
              <a:buFont typeface="Arial" panose="020B0604020202020204" pitchFamily="34" charset="0"/>
              <a:buChar char="•"/>
              <a:defRPr/>
            </a:pPr>
            <a:r>
              <a:rPr lang="en-US" sz="2000" dirty="0">
                <a:latin typeface="Arial" panose="020B0604020202020204" pitchFamily="34" charset="0"/>
                <a:cs typeface="Arial" panose="020B0604020202020204" pitchFamily="34" charset="0"/>
              </a:rPr>
              <a:t>Medications and other treatments </a:t>
            </a:r>
            <a:endParaRPr lang="en-US" sz="2000" dirty="0">
              <a:latin typeface="Arial" panose="020B0604020202020204" pitchFamily="34" charset="0"/>
              <a:cs typeface="Arial" panose="020B0604020202020204" pitchFamily="34" charset="0"/>
            </a:endParaRPr>
          </a:p>
          <a:p>
            <a:pPr lvl="2" eaLnBrk="1" hangingPunct="1">
              <a:buFont typeface="Arial" panose="020B0604020202020204" pitchFamily="34" charset="0"/>
              <a:buChar char="•"/>
              <a:defRPr/>
            </a:pPr>
            <a:r>
              <a:rPr lang="en-US" sz="2000" dirty="0">
                <a:latin typeface="Arial" panose="020B0604020202020204" pitchFamily="34" charset="0"/>
                <a:cs typeface="Arial" panose="020B0604020202020204" pitchFamily="34" charset="0"/>
              </a:rPr>
              <a:t>Active conditions and review of major body systems</a:t>
            </a:r>
            <a:endParaRPr lang="en-US" sz="2000" dirty="0">
              <a:latin typeface="Arial" panose="020B0604020202020204" pitchFamily="34" charset="0"/>
              <a:cs typeface="Arial" panose="020B0604020202020204" pitchFamily="34" charset="0"/>
            </a:endParaRPr>
          </a:p>
          <a:p>
            <a:pPr lvl="2" eaLnBrk="1" hangingPunct="1">
              <a:buFont typeface="Arial" panose="020B0604020202020204" pitchFamily="34" charset="0"/>
              <a:buChar char="•"/>
              <a:defRPr/>
            </a:pPr>
            <a:r>
              <a:rPr lang="en-US" sz="2000" dirty="0">
                <a:latin typeface="Arial" panose="020B0604020202020204" pitchFamily="34" charset="0"/>
                <a:cs typeface="Arial" panose="020B0604020202020204" pitchFamily="34" charset="0"/>
              </a:rPr>
              <a:t>Review and record past immunization history.</a:t>
            </a:r>
            <a:endParaRPr lang="en-US" sz="2000" dirty="0">
              <a:latin typeface="Arial" panose="020B0604020202020204" pitchFamily="34" charset="0"/>
              <a:cs typeface="Arial" panose="020B0604020202020204" pitchFamily="34" charset="0"/>
            </a:endParaRPr>
          </a:p>
          <a:p>
            <a:pPr marL="457200" lvl="1" indent="0" eaLnBrk="1" hangingPunct="1">
              <a:buFont typeface="Arial" panose="020B0604020202020204" pitchFamily="34" charset="0"/>
              <a:buNone/>
              <a:defRPr/>
            </a:pPr>
            <a:r>
              <a:rPr lang="en-US" sz="2600" dirty="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p:txBody>
      </p:sp>
      <p:sp>
        <p:nvSpPr>
          <p:cNvPr id="4" name="Footer Placeholder 5"/>
          <p:cNvSpPr>
            <a:spLocks noGrp="1"/>
          </p:cNvSpPr>
          <p:nvPr>
            <p:ph type="ftr" sz="quarter" idx="12"/>
          </p:nvPr>
        </p:nvSpPr>
        <p:spPr>
          <a:xfrm>
            <a:off x="2057400" y="6400800"/>
            <a:ext cx="5257800" cy="273050"/>
          </a:xfrm>
        </p:spPr>
        <p:txBody>
          <a:bodyPr/>
          <a:lstStyle/>
          <a:p>
            <a:pPr>
              <a:defRPr/>
            </a:pPr>
            <a:r>
              <a:rPr lang="en-US" dirty="0" smtClean="0"/>
              <a:t>UGANDA NATIONAL BIORISK MANAGEMENT TRAINING MATERIALS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US" sz="3000" dirty="0"/>
          </a:p>
        </p:txBody>
      </p:sp>
      <p:sp>
        <p:nvSpPr>
          <p:cNvPr id="3" name="Content Placeholder 2"/>
          <p:cNvSpPr>
            <a:spLocks noGrp="1"/>
          </p:cNvSpPr>
          <p:nvPr>
            <p:ph idx="1"/>
          </p:nvPr>
        </p:nvSpPr>
        <p:spPr>
          <a:xfrm>
            <a:off x="685800" y="1752600"/>
            <a:ext cx="8458200" cy="4600575"/>
          </a:xfrm>
        </p:spPr>
        <p:txBody>
          <a:bodyPr/>
          <a:lstStyle/>
          <a:p>
            <a:pPr eaLnBrk="1" hangingPunct="1">
              <a:buFont typeface="Wingdings" panose="05000000000000000000" pitchFamily="2" charset="2"/>
              <a:buChar char="Ø"/>
              <a:defRPr/>
            </a:pPr>
            <a:r>
              <a:rPr lang="en-US" sz="2600" b="1" dirty="0" smtClean="0">
                <a:latin typeface="Arial" panose="020B0604020202020204" pitchFamily="34" charset="0"/>
                <a:cs typeface="Arial" panose="020B0604020202020204" pitchFamily="34" charset="0"/>
              </a:rPr>
              <a:t>Health </a:t>
            </a:r>
            <a:r>
              <a:rPr lang="en-US" sz="2600" b="1" dirty="0">
                <a:latin typeface="Arial" panose="020B0604020202020204" pitchFamily="34" charset="0"/>
                <a:cs typeface="Arial" panose="020B0604020202020204" pitchFamily="34" charset="0"/>
              </a:rPr>
              <a:t>status and job </a:t>
            </a:r>
            <a:r>
              <a:rPr lang="en-US" sz="2600" b="1" dirty="0" smtClean="0">
                <a:latin typeface="Arial" panose="020B0604020202020204" pitchFamily="34" charset="0"/>
                <a:cs typeface="Arial" panose="020B0604020202020204" pitchFamily="34" charset="0"/>
              </a:rPr>
              <a:t>selection</a:t>
            </a:r>
            <a:endParaRPr lang="en-US" sz="2600" dirty="0" smtClean="0">
              <a:latin typeface="Arial" panose="020B0604020202020204" pitchFamily="34" charset="0"/>
              <a:cs typeface="Arial" panose="020B0604020202020204" pitchFamily="34" charset="0"/>
            </a:endParaRPr>
          </a:p>
          <a:p>
            <a:pPr lvl="1" eaLnBrk="1" hangingPunct="1">
              <a:buFont typeface="Arial" panose="020B0604020202020204" pitchFamily="34" charset="0"/>
              <a:buChar char="•"/>
              <a:defRPr/>
            </a:pPr>
            <a:r>
              <a:rPr lang="en-US" sz="2200" dirty="0">
                <a:latin typeface="Arial" panose="020B0604020202020204" pitchFamily="34" charset="0"/>
                <a:cs typeface="Arial" panose="020B0604020202020204" pitchFamily="34" charset="0"/>
              </a:rPr>
              <a:t>Review of job description (JD):</a:t>
            </a:r>
            <a:endParaRPr lang="en-US" sz="2200" dirty="0">
              <a:latin typeface="Arial" panose="020B0604020202020204" pitchFamily="34" charset="0"/>
              <a:cs typeface="Arial" panose="020B0604020202020204" pitchFamily="34" charset="0"/>
            </a:endParaRPr>
          </a:p>
          <a:p>
            <a:pPr lvl="3" eaLnBrk="1" hangingPunct="1">
              <a:buFont typeface="Courier New" panose="02070309020205020404" pitchFamily="49" charset="0"/>
              <a:buChar char="o"/>
              <a:defRPr/>
            </a:pPr>
            <a:r>
              <a:rPr lang="en-US" sz="1800" dirty="0" smtClean="0">
                <a:latin typeface="Arial" panose="020B0604020202020204" pitchFamily="34" charset="0"/>
                <a:cs typeface="Arial" panose="020B0604020202020204" pitchFamily="34" charset="0"/>
              </a:rPr>
              <a:t>Review </a:t>
            </a:r>
            <a:r>
              <a:rPr lang="en-US" sz="1800" dirty="0">
                <a:latin typeface="Arial" panose="020B0604020202020204" pitchFamily="34" charset="0"/>
                <a:cs typeface="Arial" panose="020B0604020202020204" pitchFamily="34" charset="0"/>
              </a:rPr>
              <a:t>the prescribed job description against candidate’s physical status.</a:t>
            </a:r>
            <a:endParaRPr lang="en-US" sz="1800" dirty="0">
              <a:latin typeface="Arial" panose="020B0604020202020204" pitchFamily="34" charset="0"/>
              <a:cs typeface="Arial" panose="020B0604020202020204" pitchFamily="34" charset="0"/>
            </a:endParaRPr>
          </a:p>
          <a:p>
            <a:pPr lvl="3" eaLnBrk="1" hangingPunct="1">
              <a:buFont typeface="Courier New" panose="02070309020205020404" pitchFamily="49" charset="0"/>
              <a:buChar char="o"/>
              <a:defRPr/>
            </a:pPr>
            <a:r>
              <a:rPr lang="en-US" sz="1800" dirty="0">
                <a:latin typeface="Arial" panose="020B0604020202020204" pitchFamily="34" charset="0"/>
                <a:cs typeface="Arial" panose="020B0604020202020204" pitchFamily="34" charset="0"/>
              </a:rPr>
              <a:t>Assess capability of the person to perform. </a:t>
            </a:r>
            <a:endParaRPr lang="en-US" sz="1800" dirty="0">
              <a:latin typeface="Arial" panose="020B0604020202020204" pitchFamily="34" charset="0"/>
              <a:cs typeface="Arial" panose="020B0604020202020204" pitchFamily="34" charset="0"/>
            </a:endParaRPr>
          </a:p>
          <a:p>
            <a:pPr lvl="3" eaLnBrk="1" hangingPunct="1">
              <a:buFont typeface="Courier New" panose="02070309020205020404" pitchFamily="49" charset="0"/>
              <a:buChar char="o"/>
              <a:defRPr/>
            </a:pPr>
            <a:r>
              <a:rPr lang="en-US" sz="1800" dirty="0">
                <a:latin typeface="Arial" panose="020B0604020202020204" pitchFamily="34" charset="0"/>
                <a:cs typeface="Arial" panose="020B0604020202020204" pitchFamily="34" charset="0"/>
              </a:rPr>
              <a:t>Based on this accept candidate or recommend  re-deployment to a suitable position.</a:t>
            </a:r>
            <a:endParaRPr lang="en-US" sz="1800" dirty="0">
              <a:latin typeface="Arial" panose="020B0604020202020204" pitchFamily="34" charset="0"/>
              <a:cs typeface="Arial" panose="020B0604020202020204" pitchFamily="34" charset="0"/>
            </a:endParaRPr>
          </a:p>
          <a:p>
            <a:pPr lvl="1" eaLnBrk="1" hangingPunct="1">
              <a:buFont typeface="Arial" panose="020B0604020202020204" pitchFamily="34" charset="0"/>
              <a:buChar char="•"/>
              <a:defRPr/>
            </a:pPr>
            <a:r>
              <a:rPr lang="en-US" sz="2200" dirty="0">
                <a:latin typeface="Arial" panose="020B0604020202020204" pitchFamily="34" charset="0"/>
                <a:cs typeface="Arial" panose="020B0604020202020204" pitchFamily="34" charset="0"/>
              </a:rPr>
              <a:t>Baseline serologic </a:t>
            </a:r>
            <a:r>
              <a:rPr lang="en-US" sz="2200" dirty="0" smtClean="0">
                <a:latin typeface="Arial" panose="020B0604020202020204" pitchFamily="34" charset="0"/>
                <a:cs typeface="Arial" panose="020B0604020202020204" pitchFamily="34" charset="0"/>
              </a:rPr>
              <a:t>testing; </a:t>
            </a:r>
            <a:r>
              <a:rPr lang="en-US" sz="2200" dirty="0">
                <a:latin typeface="Arial" panose="020B0604020202020204" pitchFamily="34" charset="0"/>
                <a:cs typeface="Arial" panose="020B0604020202020204" pitchFamily="34" charset="0"/>
              </a:rPr>
              <a:t>for  documentation.</a:t>
            </a:r>
            <a:endParaRPr lang="en-US" sz="2200" dirty="0">
              <a:latin typeface="Arial" panose="020B0604020202020204" pitchFamily="34" charset="0"/>
              <a:cs typeface="Arial" panose="020B0604020202020204" pitchFamily="34" charset="0"/>
            </a:endParaRPr>
          </a:p>
          <a:p>
            <a:pPr marL="1546225" lvl="2" indent="-174625" eaLnBrk="1" hangingPunct="1">
              <a:buFont typeface="Courier New" panose="02070309020205020404" pitchFamily="49" charset="0"/>
              <a:buChar char="o"/>
            </a:pPr>
            <a:r>
              <a:rPr lang="en-US" sz="1800" dirty="0">
                <a:latin typeface="Arial" panose="020B0604020202020204" pitchFamily="34" charset="0"/>
                <a:cs typeface="Arial" panose="020B0604020202020204" pitchFamily="34" charset="0"/>
              </a:rPr>
              <a:t>Routine medical evaluations </a:t>
            </a:r>
            <a:r>
              <a:rPr lang="en-US" sz="1800" dirty="0" smtClean="0">
                <a:latin typeface="Arial" panose="020B0604020202020204" pitchFamily="34" charset="0"/>
                <a:cs typeface="Arial" panose="020B0604020202020204" pitchFamily="34" charset="0"/>
              </a:rPr>
              <a:t>targeted </a:t>
            </a:r>
            <a:r>
              <a:rPr lang="en-US" sz="1800" dirty="0">
                <a:latin typeface="Arial" panose="020B0604020202020204" pitchFamily="34" charset="0"/>
                <a:cs typeface="Arial" panose="020B0604020202020204" pitchFamily="34" charset="0"/>
              </a:rPr>
              <a:t>to job (e.g., respirator usage</a:t>
            </a:r>
            <a:r>
              <a:rPr lang="en-US" sz="1800" dirty="0" smtClean="0">
                <a:latin typeface="Arial" panose="020B0604020202020204" pitchFamily="34" charset="0"/>
                <a:cs typeface="Arial" panose="020B0604020202020204" pitchFamily="34" charset="0"/>
              </a:rPr>
              <a:t>), prolonged exposure of certain toxins, </a:t>
            </a:r>
            <a:endParaRPr lang="en-US" sz="1800" dirty="0" smtClean="0">
              <a:latin typeface="Arial" panose="020B0604020202020204" pitchFamily="34" charset="0"/>
              <a:cs typeface="Arial" panose="020B0604020202020204" pitchFamily="34" charset="0"/>
            </a:endParaRPr>
          </a:p>
          <a:p>
            <a:pPr marL="1546225" lvl="2" indent="-174625" eaLnBrk="1" hangingPunct="1">
              <a:buFont typeface="Courier New" panose="02070309020205020404" pitchFamily="49" charset="0"/>
              <a:buChar char="o"/>
            </a:pPr>
            <a:r>
              <a:rPr lang="en-US" sz="1800" dirty="0" smtClean="0">
                <a:ea typeface="MS PGothic" panose="020B0600070205080204" pitchFamily="34" charset="-128"/>
              </a:rPr>
              <a:t>Work-specific, Species-specific, Agent-specific, Method-specific </a:t>
            </a:r>
            <a:endParaRPr lang="en-US" sz="1800" dirty="0">
              <a:ea typeface="MS PGothic" panose="020B0600070205080204" pitchFamily="34" charset="-128"/>
            </a:endParaRPr>
          </a:p>
          <a:p>
            <a:pPr marL="1546225" lvl="1" indent="-174625" eaLnBrk="1" hangingPunct="1"/>
            <a:endParaRPr lang="en-US" dirty="0">
              <a:ea typeface="MS PGothic" panose="020B0600070205080204" pitchFamily="34" charset="-128"/>
            </a:endParaRPr>
          </a:p>
          <a:p>
            <a:pPr eaLnBrk="1" hangingPunct="1">
              <a:buFont typeface="Arial" panose="020B0604020202020204" pitchFamily="34" charset="0"/>
              <a:buChar char="•"/>
              <a:defRPr/>
            </a:pPr>
            <a:endParaRPr lang="en-US" sz="2600" dirty="0">
              <a:latin typeface="Arial" panose="020B0604020202020204" pitchFamily="34" charset="0"/>
              <a:cs typeface="Arial" panose="020B0604020202020204" pitchFamily="34" charset="0"/>
            </a:endParaRPr>
          </a:p>
          <a:p>
            <a:pPr lvl="1" eaLnBrk="1" hangingPunct="1">
              <a:buFont typeface="Courier New" panose="02070309020205020404" pitchFamily="49" charset="0"/>
              <a:buChar char="o"/>
              <a:defRPr/>
            </a:pPr>
            <a:endParaRPr lang="en-US" sz="2200" dirty="0">
              <a:latin typeface="Arial" panose="020B0604020202020204" pitchFamily="34" charset="0"/>
              <a:cs typeface="Arial" panose="020B0604020202020204" pitchFamily="34" charset="0"/>
            </a:endParaRPr>
          </a:p>
          <a:p>
            <a:pPr lvl="1"/>
            <a:endParaRPr lang="en-US" sz="22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p:txBody>
          <a:bodyPr/>
          <a:lstStyle/>
          <a:p>
            <a:pPr>
              <a:defRPr/>
            </a:pPr>
            <a:r>
              <a:rPr lang="en-US" dirty="0" smtClean="0"/>
              <a:t>UGANDA NATIONAL BIORISK MANAGEMENT TRAINING MATERIALS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7772400" cy="1143000"/>
          </a:xfrm>
        </p:spPr>
        <p:txBody>
          <a:bodyPr/>
          <a:lstStyle/>
          <a:p>
            <a:r>
              <a:rPr lang="en-US" sz="3200" dirty="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US" altLang="en-US" sz="3200" dirty="0">
              <a:latin typeface="Arial" panose="020B0604020202020204" pitchFamily="34" charset="0"/>
              <a:cs typeface="Arial" panose="020B0604020202020204" pitchFamily="34" charset="0"/>
            </a:endParaRPr>
          </a:p>
        </p:txBody>
      </p:sp>
      <p:sp>
        <p:nvSpPr>
          <p:cNvPr id="15363" name="Rectangle 3"/>
          <p:cNvSpPr>
            <a:spLocks noGrp="1" noChangeArrowheads="1"/>
          </p:cNvSpPr>
          <p:nvPr>
            <p:ph type="body" idx="1"/>
          </p:nvPr>
        </p:nvSpPr>
        <p:spPr>
          <a:xfrm>
            <a:off x="762000" y="1828800"/>
            <a:ext cx="8153400" cy="4845050"/>
          </a:xfrm>
        </p:spPr>
        <p:txBody>
          <a:bodyPr/>
          <a:lstStyle/>
          <a:p>
            <a:pPr eaLnBrk="1" hangingPunct="1">
              <a:buFont typeface="Wingdings" panose="05000000000000000000" pitchFamily="2" charset="2"/>
              <a:buChar char="Ø"/>
              <a:defRPr/>
            </a:pPr>
            <a:r>
              <a:rPr lang="en-US" sz="2600" b="1" dirty="0" smtClean="0">
                <a:latin typeface="Arial" panose="020B0604020202020204" pitchFamily="34" charset="0"/>
                <a:cs typeface="Arial" panose="020B0604020202020204" pitchFamily="34" charset="0"/>
              </a:rPr>
              <a:t>Previous </a:t>
            </a:r>
            <a:r>
              <a:rPr lang="en-US" sz="2600" b="1" dirty="0">
                <a:latin typeface="Arial" panose="020B0604020202020204" pitchFamily="34" charset="0"/>
                <a:cs typeface="Arial" panose="020B0604020202020204" pitchFamily="34" charset="0"/>
              </a:rPr>
              <a:t>occupational history and immunization</a:t>
            </a:r>
            <a:endParaRPr lang="en-US" sz="2600" b="1" dirty="0">
              <a:latin typeface="Arial" panose="020B0604020202020204" pitchFamily="34" charset="0"/>
              <a:cs typeface="Arial" panose="020B0604020202020204" pitchFamily="34" charset="0"/>
            </a:endParaRPr>
          </a:p>
          <a:p>
            <a:pPr lvl="1" eaLnBrk="1" hangingPunct="1">
              <a:buFont typeface="Arial" panose="020B0604020202020204" pitchFamily="34" charset="0"/>
              <a:buChar char="•"/>
              <a:defRPr/>
            </a:pPr>
            <a:r>
              <a:rPr lang="en-US" sz="2200" dirty="0">
                <a:latin typeface="Arial" panose="020B0604020202020204" pitchFamily="34" charset="0"/>
                <a:cs typeface="Arial" panose="020B0604020202020204" pitchFamily="34" charset="0"/>
              </a:rPr>
              <a:t>The previous occupational activities could have exposed you to certain infection. (e.g. TB ).</a:t>
            </a:r>
            <a:endParaRPr lang="en-US" sz="2200" dirty="0">
              <a:latin typeface="Arial" panose="020B0604020202020204" pitchFamily="34" charset="0"/>
              <a:cs typeface="Arial" panose="020B0604020202020204" pitchFamily="34" charset="0"/>
            </a:endParaRPr>
          </a:p>
          <a:p>
            <a:pPr lvl="1" eaLnBrk="1" hangingPunct="1">
              <a:buFont typeface="Arial" panose="020B0604020202020204" pitchFamily="34" charset="0"/>
              <a:buChar char="•"/>
              <a:defRPr/>
            </a:pPr>
            <a:r>
              <a:rPr lang="en-US" sz="2200" dirty="0">
                <a:latin typeface="Arial" panose="020B0604020202020204" pitchFamily="34" charset="0"/>
                <a:cs typeface="Arial" panose="020B0604020202020204" pitchFamily="34" charset="0"/>
              </a:rPr>
              <a:t>Each worker’s immunization history should be evaluated </a:t>
            </a:r>
            <a:r>
              <a:rPr lang="en-US" sz="2200" dirty="0" smtClean="0">
                <a:latin typeface="Arial" panose="020B0604020202020204" pitchFamily="34" charset="0"/>
                <a:cs typeface="Arial" panose="020B0604020202020204" pitchFamily="34" charset="0"/>
              </a:rPr>
              <a:t>for: completeness </a:t>
            </a:r>
            <a:r>
              <a:rPr lang="en-US" sz="2200" dirty="0">
                <a:latin typeface="Arial" panose="020B0604020202020204" pitchFamily="34" charset="0"/>
                <a:cs typeface="Arial" panose="020B0604020202020204" pitchFamily="34" charset="0"/>
              </a:rPr>
              <a:t>and currency at the time of employment </a:t>
            </a:r>
            <a:endParaRPr lang="en-US" sz="2200" dirty="0">
              <a:latin typeface="Arial" panose="020B0604020202020204" pitchFamily="34" charset="0"/>
              <a:cs typeface="Arial" panose="020B0604020202020204" pitchFamily="34" charset="0"/>
            </a:endParaRPr>
          </a:p>
          <a:p>
            <a:pPr lvl="1" eaLnBrk="1" hangingPunct="1">
              <a:buFont typeface="Arial" panose="020B0604020202020204" pitchFamily="34" charset="0"/>
              <a:buChar char="•"/>
              <a:defRPr/>
            </a:pPr>
            <a:r>
              <a:rPr lang="en-US" sz="2200" dirty="0">
                <a:latin typeface="Arial" panose="020B0604020202020204" pitchFamily="34" charset="0"/>
                <a:cs typeface="Arial" panose="020B0604020202020204" pitchFamily="34" charset="0"/>
              </a:rPr>
              <a:t>Re-evaluated when the individual is assigned job responsibilities with a new biohazard. </a:t>
            </a:r>
            <a:endParaRPr lang="en-US" sz="2200" dirty="0">
              <a:latin typeface="Arial" panose="020B0604020202020204" pitchFamily="34" charset="0"/>
              <a:cs typeface="Arial" panose="020B0604020202020204" pitchFamily="34" charset="0"/>
            </a:endParaRPr>
          </a:p>
          <a:p>
            <a:pPr lvl="1" eaLnBrk="1" hangingPunct="1">
              <a:buFont typeface="Arial" panose="020B0604020202020204" pitchFamily="34" charset="0"/>
              <a:buChar char="•"/>
              <a:defRPr/>
            </a:pPr>
            <a:r>
              <a:rPr lang="en-US" sz="2200" dirty="0">
                <a:latin typeface="Arial" panose="020B0604020202020204" pitchFamily="34" charset="0"/>
                <a:cs typeface="Arial" panose="020B0604020202020204" pitchFamily="34" charset="0"/>
              </a:rPr>
              <a:t>Health workers who are exposed to blood borne pathogens should be immunized against Hepatitis B.</a:t>
            </a:r>
            <a:endParaRPr lang="en-US" sz="2200" dirty="0">
              <a:latin typeface="Arial" panose="020B0604020202020204" pitchFamily="34" charset="0"/>
              <a:cs typeface="Arial" panose="020B0604020202020204" pitchFamily="34" charset="0"/>
            </a:endParaRPr>
          </a:p>
          <a:p>
            <a:endParaRPr lang="en-GB" altLang="en-US" dirty="0"/>
          </a:p>
        </p:txBody>
      </p:sp>
      <p:sp>
        <p:nvSpPr>
          <p:cNvPr id="4" name="Footer Placeholder 5"/>
          <p:cNvSpPr>
            <a:spLocks noGrp="1"/>
          </p:cNvSpPr>
          <p:nvPr>
            <p:ph type="ftr" sz="quarter" idx="12"/>
          </p:nvPr>
        </p:nvSpPr>
        <p:spPr>
          <a:xfrm>
            <a:off x="2057400" y="6400800"/>
            <a:ext cx="5257800" cy="273050"/>
          </a:xfrm>
        </p:spPr>
        <p:txBody>
          <a:bodyPr/>
          <a:lstStyle/>
          <a:p>
            <a:pPr>
              <a:defRPr/>
            </a:pPr>
            <a:r>
              <a:rPr lang="en-US" dirty="0" smtClean="0"/>
              <a:t>UGANDA NATIONAL BIORISK MANAGEMENT TRAINING MATERIALS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200" dirty="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US" altLang="en-US" sz="3200" dirty="0"/>
          </a:p>
        </p:txBody>
      </p:sp>
      <p:sp>
        <p:nvSpPr>
          <p:cNvPr id="13315" name="Rectangle 3"/>
          <p:cNvSpPr>
            <a:spLocks noGrp="1" noChangeArrowheads="1"/>
          </p:cNvSpPr>
          <p:nvPr>
            <p:ph type="body" idx="1"/>
          </p:nvPr>
        </p:nvSpPr>
        <p:spPr>
          <a:xfrm>
            <a:off x="838200" y="1417638"/>
            <a:ext cx="8153400" cy="5059362"/>
          </a:xfrm>
        </p:spPr>
        <p:txBody>
          <a:bodyPr/>
          <a:lstStyle/>
          <a:p>
            <a:pPr marL="0" indent="0">
              <a:buNone/>
            </a:pPr>
            <a:endParaRPr lang="en-GB" altLang="en-US" sz="2600"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GB" altLang="en-US" sz="2600" b="1" dirty="0" smtClean="0">
                <a:latin typeface="Arial" panose="020B0604020202020204" pitchFamily="34" charset="0"/>
                <a:cs typeface="Arial" panose="020B0604020202020204" pitchFamily="34" charset="0"/>
              </a:rPr>
              <a:t>Periodic </a:t>
            </a:r>
            <a:r>
              <a:rPr lang="en-GB" altLang="en-US" sz="2600" b="1" dirty="0">
                <a:latin typeface="Arial" panose="020B0604020202020204" pitchFamily="34" charset="0"/>
                <a:cs typeface="Arial" panose="020B0604020202020204" pitchFamily="34" charset="0"/>
              </a:rPr>
              <a:t>health maintenance </a:t>
            </a:r>
            <a:r>
              <a:rPr lang="en-GB" altLang="en-US" sz="2600" b="1" dirty="0" smtClean="0">
                <a:latin typeface="Arial" panose="020B0604020202020204" pitchFamily="34" charset="0"/>
                <a:cs typeface="Arial" panose="020B0604020202020204" pitchFamily="34" charset="0"/>
              </a:rPr>
              <a:t>procedures</a:t>
            </a:r>
            <a:endParaRPr lang="en-GB" altLang="en-US" sz="2600" b="1"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GB" altLang="en-US" sz="2200" dirty="0" smtClean="0">
                <a:latin typeface="Arial" panose="020B0604020202020204" pitchFamily="34" charset="0"/>
                <a:cs typeface="Arial" panose="020B0604020202020204" pitchFamily="34" charset="0"/>
              </a:rPr>
              <a:t>should include </a:t>
            </a:r>
            <a:r>
              <a:rPr lang="en-GB" altLang="en-US" sz="2200" dirty="0">
                <a:latin typeface="Arial" panose="020B0604020202020204" pitchFamily="34" charset="0"/>
                <a:cs typeface="Arial" panose="020B0604020202020204" pitchFamily="34" charset="0"/>
              </a:rPr>
              <a:t>a general </a:t>
            </a:r>
            <a:r>
              <a:rPr lang="en-GB" altLang="en-US" sz="2200" dirty="0" smtClean="0">
                <a:latin typeface="Arial" panose="020B0604020202020204" pitchFamily="34" charset="0"/>
                <a:cs typeface="Arial" panose="020B0604020202020204" pitchFamily="34" charset="0"/>
              </a:rPr>
              <a:t>examination to assess continued </a:t>
            </a:r>
            <a:r>
              <a:rPr lang="en-GB" altLang="en-US" sz="2200" dirty="0">
                <a:latin typeface="Arial" panose="020B0604020202020204" pitchFamily="34" charset="0"/>
                <a:cs typeface="Arial" panose="020B0604020202020204" pitchFamily="34" charset="0"/>
              </a:rPr>
              <a:t>job compatibility, and special appraisals necessitated by extensive illness or job </a:t>
            </a:r>
            <a:r>
              <a:rPr lang="en-GB" altLang="en-US" sz="2200" dirty="0" smtClean="0">
                <a:latin typeface="Arial" panose="020B0604020202020204" pitchFamily="34" charset="0"/>
                <a:cs typeface="Arial" panose="020B0604020202020204" pitchFamily="34" charset="0"/>
              </a:rPr>
              <a:t>changes</a:t>
            </a:r>
            <a:endParaRPr lang="en-GB" altLang="en-US" sz="2200"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GB" altLang="en-US" sz="2200" dirty="0" smtClean="0">
                <a:latin typeface="Arial" panose="020B0604020202020204" pitchFamily="34" charset="0"/>
                <a:cs typeface="Arial" panose="020B0604020202020204" pitchFamily="34" charset="0"/>
              </a:rPr>
              <a:t>Can also be done due to changes in work procedures or techniques </a:t>
            </a:r>
            <a:endParaRPr lang="en-GB" altLang="en-US" sz="2200" dirty="0" smtClean="0">
              <a:latin typeface="Arial" panose="020B0604020202020204" pitchFamily="34" charset="0"/>
              <a:cs typeface="Arial" panose="020B0604020202020204" pitchFamily="34" charset="0"/>
            </a:endParaRPr>
          </a:p>
          <a:p>
            <a:pPr lvl="1"/>
            <a:endParaRPr lang="en-GB" altLang="en-US" sz="2200" dirty="0" smtClean="0">
              <a:latin typeface="Arial" panose="020B0604020202020204" pitchFamily="34" charset="0"/>
              <a:cs typeface="Arial" panose="020B0604020202020204" pitchFamily="34" charset="0"/>
            </a:endParaRPr>
          </a:p>
        </p:txBody>
      </p:sp>
      <p:sp>
        <p:nvSpPr>
          <p:cNvPr id="4" name="Footer Placeholder 5"/>
          <p:cNvSpPr>
            <a:spLocks noGrp="1"/>
          </p:cNvSpPr>
          <p:nvPr>
            <p:ph type="ftr" sz="quarter" idx="12"/>
          </p:nvPr>
        </p:nvSpPr>
        <p:spPr>
          <a:xfrm>
            <a:off x="2057400" y="6400800"/>
            <a:ext cx="5257800" cy="273050"/>
          </a:xfrm>
        </p:spPr>
        <p:txBody>
          <a:bodyPr/>
          <a:lstStyle/>
          <a:p>
            <a:pPr>
              <a:defRPr/>
            </a:pPr>
            <a:r>
              <a:rPr lang="en-US" dirty="0" smtClean="0"/>
              <a:t>UGANDA NATIONAL BIORISK MANAGEMENT TRAINING MATERIALS </a:t>
            </a:r>
            <a:endParaRPr lang="en-US" dirty="0"/>
          </a:p>
        </p:txBody>
      </p:sp>
      <p:pic>
        <p:nvPicPr>
          <p:cNvPr id="5" name="Picture 2" descr="Safety, health, stethoscope, workplace, occupational medicine icon"/>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530228" y="425767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200" dirty="0">
                <a:latin typeface="Arial" panose="020B0604020202020204" pitchFamily="34" charset="0"/>
                <a:ea typeface="MS PGothic" panose="020B0600070205080204" pitchFamily="34" charset="-128"/>
                <a:cs typeface="Arial" panose="020B0604020202020204" pitchFamily="34" charset="0"/>
              </a:rPr>
              <a:t>Preventive and control measures for work related exposures</a:t>
            </a:r>
            <a:endParaRPr lang="en-US" altLang="en-US" sz="3200" dirty="0"/>
          </a:p>
        </p:txBody>
      </p:sp>
      <p:sp>
        <p:nvSpPr>
          <p:cNvPr id="16387" name="Rectangle 3"/>
          <p:cNvSpPr>
            <a:spLocks noGrp="1" noChangeArrowheads="1"/>
          </p:cNvSpPr>
          <p:nvPr>
            <p:ph type="body" idx="1"/>
          </p:nvPr>
        </p:nvSpPr>
        <p:spPr>
          <a:xfrm>
            <a:off x="762000" y="1600200"/>
            <a:ext cx="8153400" cy="4754563"/>
          </a:xfrm>
        </p:spPr>
        <p:txBody>
          <a:bodyPr/>
          <a:lstStyle/>
          <a:p>
            <a:pPr>
              <a:lnSpc>
                <a:spcPct val="90000"/>
              </a:lnSpc>
              <a:buFont typeface="Wingdings" panose="05000000000000000000" pitchFamily="2" charset="2"/>
              <a:buChar char="Ø"/>
            </a:pPr>
            <a:r>
              <a:rPr lang="en-GB" altLang="en-US" sz="2600" b="1" dirty="0" smtClean="0">
                <a:latin typeface="Arial" panose="020B0604020202020204" pitchFamily="34" charset="0"/>
                <a:cs typeface="Arial" panose="020B0604020202020204" pitchFamily="34" charset="0"/>
              </a:rPr>
              <a:t>Provisions </a:t>
            </a:r>
            <a:r>
              <a:rPr lang="en-GB" altLang="en-US" sz="2600" b="1" dirty="0">
                <a:latin typeface="Arial" panose="020B0604020202020204" pitchFamily="34" charset="0"/>
                <a:cs typeface="Arial" panose="020B0604020202020204" pitchFamily="34" charset="0"/>
              </a:rPr>
              <a:t>for care of illness and injury at work </a:t>
            </a:r>
            <a:endParaRPr lang="en-GB" altLang="en-US" sz="2600" b="1" dirty="0" smtClean="0">
              <a:latin typeface="Arial" panose="020B0604020202020204" pitchFamily="34" charset="0"/>
              <a:cs typeface="Arial" panose="020B0604020202020204" pitchFamily="34" charset="0"/>
            </a:endParaRPr>
          </a:p>
          <a:p>
            <a:pPr lvl="1">
              <a:lnSpc>
                <a:spcPct val="90000"/>
              </a:lnSpc>
              <a:buFont typeface="Arial" panose="020B0604020202020204" pitchFamily="34" charset="0"/>
              <a:buChar char="•"/>
            </a:pPr>
            <a:r>
              <a:rPr lang="en-GB" altLang="en-US" sz="2200" dirty="0" smtClean="0">
                <a:latin typeface="Arial" panose="020B0604020202020204" pitchFamily="34" charset="0"/>
                <a:cs typeface="Arial" panose="020B0604020202020204" pitchFamily="34" charset="0"/>
              </a:rPr>
              <a:t>should </a:t>
            </a:r>
            <a:r>
              <a:rPr lang="en-GB" altLang="en-US" sz="2200" dirty="0">
                <a:latin typeface="Arial" panose="020B0604020202020204" pitchFamily="34" charset="0"/>
                <a:cs typeface="Arial" panose="020B0604020202020204" pitchFamily="34" charset="0"/>
              </a:rPr>
              <a:t>include arrangements for medical, surgical, psychological, and rehabilitative </a:t>
            </a:r>
            <a:r>
              <a:rPr lang="en-GB" altLang="en-US" sz="2200" dirty="0" smtClean="0">
                <a:latin typeface="Arial" panose="020B0604020202020204" pitchFamily="34" charset="0"/>
                <a:cs typeface="Arial" panose="020B0604020202020204" pitchFamily="34" charset="0"/>
              </a:rPr>
              <a:t>services</a:t>
            </a:r>
            <a:endParaRPr lang="en-GB" altLang="en-US" sz="2200" dirty="0" smtClean="0">
              <a:latin typeface="Arial" panose="020B0604020202020204" pitchFamily="34" charset="0"/>
              <a:cs typeface="Arial" panose="020B0604020202020204" pitchFamily="34" charset="0"/>
            </a:endParaRPr>
          </a:p>
          <a:p>
            <a:pPr lvl="1">
              <a:lnSpc>
                <a:spcPct val="90000"/>
              </a:lnSpc>
              <a:buFont typeface="Arial" panose="020B0604020202020204" pitchFamily="34" charset="0"/>
              <a:buChar char="•"/>
            </a:pPr>
            <a:r>
              <a:rPr lang="en-GB" altLang="en-US" sz="2200" dirty="0" smtClean="0">
                <a:latin typeface="Arial" panose="020B0604020202020204" pitchFamily="34" charset="0"/>
                <a:cs typeface="Arial" panose="020B0604020202020204" pitchFamily="34" charset="0"/>
              </a:rPr>
              <a:t> </a:t>
            </a:r>
            <a:r>
              <a:rPr lang="en-GB" altLang="en-US" sz="2200" dirty="0">
                <a:latin typeface="Arial" panose="020B0604020202020204" pitchFamily="34" charset="0"/>
                <a:cs typeface="Arial" panose="020B0604020202020204" pitchFamily="34" charset="0"/>
              </a:rPr>
              <a:t>specific location availability of competent medical personnel, and a formalized procedure should be maintained. </a:t>
            </a:r>
            <a:endParaRPr lang="en-GB" altLang="en-US" sz="2200" dirty="0" smtClean="0">
              <a:latin typeface="Arial" panose="020B0604020202020204" pitchFamily="34" charset="0"/>
              <a:cs typeface="Arial" panose="020B0604020202020204" pitchFamily="34" charset="0"/>
            </a:endParaRPr>
          </a:p>
          <a:p>
            <a:pPr lvl="1">
              <a:lnSpc>
                <a:spcPct val="90000"/>
              </a:lnSpc>
              <a:buFont typeface="Arial" panose="020B0604020202020204" pitchFamily="34" charset="0"/>
              <a:buChar char="•"/>
            </a:pPr>
            <a:r>
              <a:rPr lang="en-GB" altLang="en-US" sz="2200" dirty="0" smtClean="0">
                <a:latin typeface="Arial" panose="020B0604020202020204" pitchFamily="34" charset="0"/>
                <a:cs typeface="Arial" panose="020B0604020202020204" pitchFamily="34" charset="0"/>
              </a:rPr>
              <a:t>Treatment </a:t>
            </a:r>
            <a:r>
              <a:rPr lang="en-GB" altLang="en-US" sz="2200" dirty="0">
                <a:latin typeface="Arial" panose="020B0604020202020204" pitchFamily="34" charset="0"/>
                <a:cs typeface="Arial" panose="020B0604020202020204" pitchFamily="34" charset="0"/>
              </a:rPr>
              <a:t>and reports of occupational injuries and illnesses should conform to state compensation laws and OSHA requirements. </a:t>
            </a:r>
            <a:endParaRPr lang="en-GB" altLang="en-US" sz="2200" dirty="0">
              <a:latin typeface="Arial" panose="020B0604020202020204" pitchFamily="34" charset="0"/>
              <a:cs typeface="Arial" panose="020B0604020202020204" pitchFamily="34" charset="0"/>
            </a:endParaRPr>
          </a:p>
          <a:p>
            <a:pPr lvl="1">
              <a:lnSpc>
                <a:spcPct val="90000"/>
              </a:lnSpc>
              <a:buFont typeface="Courier New" panose="02070309020205020404" pitchFamily="49" charset="0"/>
              <a:buChar char="o"/>
            </a:pPr>
            <a:r>
              <a:rPr lang="en-GB" altLang="en-US" sz="1600" dirty="0" smtClean="0">
                <a:latin typeface="Arial" panose="020B0604020202020204" pitchFamily="34" charset="0"/>
                <a:cs typeface="Arial" panose="020B0604020202020204" pitchFamily="34" charset="0"/>
              </a:rPr>
              <a:t>e.g</a:t>
            </a:r>
            <a:r>
              <a:rPr lang="en-GB" altLang="en-US" sz="1600" dirty="0" smtClean="0">
                <a:latin typeface="Arial" panose="020B0604020202020204" pitchFamily="34" charset="0"/>
                <a:cs typeface="Arial" panose="020B0604020202020204" pitchFamily="34" charset="0"/>
              </a:rPr>
              <a:t>.  </a:t>
            </a:r>
            <a:r>
              <a:rPr lang="en-GB" altLang="en-US" sz="1600" dirty="0" smtClean="0">
                <a:latin typeface="Arial" panose="020B0604020202020204" pitchFamily="34" charset="0"/>
                <a:cs typeface="Arial" panose="020B0604020202020204" pitchFamily="34" charset="0"/>
              </a:rPr>
              <a:t>Uganda </a:t>
            </a:r>
            <a:r>
              <a:rPr lang="en-GB" altLang="en-US" sz="1600" dirty="0" smtClean="0">
                <a:latin typeface="Arial" panose="020B0604020202020204" pitchFamily="34" charset="0"/>
                <a:cs typeface="Arial" panose="020B0604020202020204" pitchFamily="34" charset="0"/>
              </a:rPr>
              <a:t>Work’s Compensation act of 2000</a:t>
            </a:r>
            <a:endParaRPr lang="en-GB" altLang="en-US" sz="1600" dirty="0" smtClean="0">
              <a:latin typeface="Arial" panose="020B0604020202020204" pitchFamily="34" charset="0"/>
              <a:cs typeface="Arial" panose="020B0604020202020204" pitchFamily="34" charset="0"/>
            </a:endParaRPr>
          </a:p>
          <a:p>
            <a:pPr marL="1543050" lvl="3" indent="-285750">
              <a:lnSpc>
                <a:spcPct val="90000"/>
              </a:lnSpc>
              <a:buFont typeface="Wingdings" panose="05000000000000000000" pitchFamily="2" charset="2"/>
              <a:buChar char="Ø"/>
            </a:pPr>
            <a:r>
              <a:rPr lang="en-GB" altLang="en-US" sz="1600" dirty="0">
                <a:latin typeface="Arial" panose="020B0604020202020204" pitchFamily="34" charset="0"/>
                <a:cs typeface="Arial" panose="020B0604020202020204" pitchFamily="34" charset="0"/>
              </a:rPr>
              <a:t>	</a:t>
            </a:r>
            <a:r>
              <a:rPr lang="en-GB" altLang="en-US" sz="1600" dirty="0" smtClean="0">
                <a:latin typeface="Arial" panose="020B0604020202020204" pitchFamily="34" charset="0"/>
                <a:cs typeface="Arial" panose="020B0604020202020204" pitchFamily="34" charset="0"/>
              </a:rPr>
              <a:t>Permanent total incapacity -  Amount equal to 60 month’s earnings</a:t>
            </a:r>
            <a:endParaRPr lang="en-GB" altLang="en-US" sz="1600" dirty="0" smtClean="0">
              <a:latin typeface="Arial" panose="020B0604020202020204" pitchFamily="34" charset="0"/>
              <a:cs typeface="Arial" panose="020B0604020202020204" pitchFamily="34" charset="0"/>
            </a:endParaRPr>
          </a:p>
          <a:p>
            <a:pPr marL="1543050" lvl="3" indent="-285750">
              <a:lnSpc>
                <a:spcPct val="90000"/>
              </a:lnSpc>
              <a:buFont typeface="Wingdings" panose="05000000000000000000" pitchFamily="2" charset="2"/>
              <a:buChar char="Ø"/>
            </a:pPr>
            <a:r>
              <a:rPr lang="en-GB" altLang="en-US" sz="1600" dirty="0">
                <a:latin typeface="Arial" panose="020B0604020202020204" pitchFamily="34" charset="0"/>
                <a:cs typeface="Arial" panose="020B0604020202020204" pitchFamily="34" charset="0"/>
              </a:rPr>
              <a:t>	</a:t>
            </a:r>
            <a:r>
              <a:rPr lang="en-GB" altLang="en-US" sz="1600" dirty="0" smtClean="0">
                <a:latin typeface="Arial" panose="020B0604020202020204" pitchFamily="34" charset="0"/>
                <a:cs typeface="Arial" panose="020B0604020202020204" pitchFamily="34" charset="0"/>
              </a:rPr>
              <a:t>Temporary incapacity – determined by court</a:t>
            </a:r>
            <a:endParaRPr lang="en-GB" altLang="en-US" sz="1600" dirty="0">
              <a:latin typeface="Arial" panose="020B0604020202020204" pitchFamily="34" charset="0"/>
              <a:cs typeface="Arial" panose="020B0604020202020204" pitchFamily="34" charset="0"/>
            </a:endParaRPr>
          </a:p>
        </p:txBody>
      </p:sp>
      <p:sp>
        <p:nvSpPr>
          <p:cNvPr id="4" name="Footer Placeholder 5"/>
          <p:cNvSpPr>
            <a:spLocks noGrp="1"/>
          </p:cNvSpPr>
          <p:nvPr>
            <p:ph type="ftr" sz="quarter" idx="12"/>
          </p:nvPr>
        </p:nvSpPr>
        <p:spPr>
          <a:xfrm>
            <a:off x="2057400" y="6400800"/>
            <a:ext cx="5257800" cy="273050"/>
          </a:xfrm>
        </p:spPr>
        <p:txBody>
          <a:bodyPr/>
          <a:lstStyle/>
          <a:p>
            <a:pPr>
              <a:defRPr/>
            </a:pPr>
            <a:r>
              <a:rPr lang="en-US" dirty="0" smtClean="0"/>
              <a:t>UGANDA NATIONAL BIORISK MANAGEMENT TRAINING MATERIALS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96200" cy="1219200"/>
          </a:xfrm>
        </p:spPr>
        <p:txBody>
          <a:bodyPr/>
          <a:lstStyle/>
          <a:p>
            <a:r>
              <a:rPr lang="en-GB" altLang="en-US" sz="3200" dirty="0">
                <a:latin typeface="Arial" panose="020B0604020202020204" pitchFamily="34" charset="0"/>
                <a:cs typeface="Arial" panose="020B0604020202020204" pitchFamily="34" charset="0"/>
              </a:rPr>
              <a:t>Occupational Health and Safety programs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371600"/>
            <a:ext cx="8229600" cy="4937125"/>
          </a:xfrm>
        </p:spPr>
        <p:txBody>
          <a:bodyPr/>
          <a:lstStyle/>
          <a:p>
            <a:pPr marL="0" indent="0">
              <a:buNone/>
            </a:pPr>
            <a:r>
              <a:rPr lang="en-US" sz="2800" b="1" u="sng" dirty="0">
                <a:latin typeface="Arial" panose="020B0604020202020204" pitchFamily="34" charset="0"/>
                <a:cs typeface="Arial" panose="020B0604020202020204" pitchFamily="34" charset="0"/>
              </a:rPr>
              <a:t>Safety training and orientation </a:t>
            </a:r>
            <a:endParaRPr lang="en-US" sz="2800" b="1" u="sng"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Scope of personnel training;</a:t>
            </a:r>
            <a:endParaRPr lang="en-US" sz="2600" dirty="0" smtClean="0">
              <a:latin typeface="Arial" panose="020B0604020202020204" pitchFamily="34" charset="0"/>
              <a:cs typeface="Arial" panose="020B0604020202020204" pitchFamily="34" charset="0"/>
            </a:endParaRPr>
          </a:p>
          <a:p>
            <a:pPr lvl="1" indent="-342900">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Managers/supervisors should ensure specific and appropriate safety training programs are implemented to safe guard workers against work related exposures </a:t>
            </a:r>
            <a:endParaRPr lang="en-US" sz="20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Safety training program</a:t>
            </a:r>
            <a:endParaRPr lang="en-US"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Fire </a:t>
            </a:r>
            <a:r>
              <a:rPr lang="en-US" sz="2600" dirty="0">
                <a:latin typeface="Arial" panose="020B0604020202020204" pitchFamily="34" charset="0"/>
                <a:cs typeface="Arial" panose="020B0604020202020204" pitchFamily="34" charset="0"/>
              </a:rPr>
              <a:t>prevention and Control training </a:t>
            </a:r>
            <a:endParaRPr lang="en-US"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First </a:t>
            </a:r>
            <a:r>
              <a:rPr lang="en-US" sz="2600" dirty="0">
                <a:latin typeface="Arial" panose="020B0604020202020204" pitchFamily="34" charset="0"/>
                <a:cs typeface="Arial" panose="020B0604020202020204" pitchFamily="34" charset="0"/>
              </a:rPr>
              <a:t>aid training </a:t>
            </a:r>
            <a:endParaRPr lang="en-US" sz="2600" dirty="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On </a:t>
            </a:r>
            <a:r>
              <a:rPr lang="en-US" sz="2600" dirty="0">
                <a:latin typeface="Arial" panose="020B0604020202020204" pitchFamily="34" charset="0"/>
                <a:cs typeface="Arial" panose="020B0604020202020204" pitchFamily="34" charset="0"/>
              </a:rPr>
              <a:t>job or task specific </a:t>
            </a:r>
            <a:endParaRPr lang="en-US" sz="2600" dirty="0" smtClean="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p:txBody>
          <a:bodyPr/>
          <a:lstStyle/>
          <a:p>
            <a:pPr>
              <a:defRPr/>
            </a:pPr>
            <a:r>
              <a:rPr lang="en-US" smtClean="0"/>
              <a:t>UGANDA NATIONAL BIORISK MANAGEMENT TRAINING MATERIALS </a:t>
            </a:r>
            <a:endParaRPr lang="en-US"/>
          </a:p>
        </p:txBody>
      </p:sp>
      <p:pic>
        <p:nvPicPr>
          <p:cNvPr id="7" name="Picture 4" descr="CARE-PLUS-BASIC-FIRST-AID-KIT16320"/>
          <p:cNvPicPr>
            <a:picLocks noChangeAspect="1" noChangeArrowheads="1"/>
          </p:cNvPicPr>
          <p:nvPr/>
        </p:nvPicPr>
        <p:blipFill>
          <a:blip r:embed="rId1"/>
          <a:srcRect/>
          <a:stretch>
            <a:fillRect/>
          </a:stretch>
        </p:blipFill>
        <p:spPr bwMode="auto">
          <a:xfrm>
            <a:off x="6781800" y="4343400"/>
            <a:ext cx="1905000" cy="1833563"/>
          </a:xfrm>
          <a:prstGeom prst="rect">
            <a:avLst/>
          </a:prstGeom>
          <a:noFill/>
          <a:ln w="9525">
            <a:solidFill>
              <a:schemeClr val="tx1"/>
            </a:solid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z="4000" smtClean="0">
                <a:ea typeface="MS PGothic" panose="020B0600070205080204" pitchFamily="34" charset="-128"/>
              </a:rPr>
              <a:t>Assessment</a:t>
            </a:r>
            <a:endParaRPr lang="en-US" sz="4000" smtClean="0">
              <a:ea typeface="MS PGothic" panose="020B0600070205080204" pitchFamily="34" charset="-128"/>
            </a:endParaRPr>
          </a:p>
        </p:txBody>
      </p:sp>
      <p:sp>
        <p:nvSpPr>
          <p:cNvPr id="3" name="Content Placeholder 2"/>
          <p:cNvSpPr>
            <a:spLocks noGrp="1"/>
          </p:cNvSpPr>
          <p:nvPr>
            <p:ph idx="1"/>
          </p:nvPr>
        </p:nvSpPr>
        <p:spPr>
          <a:xfrm>
            <a:off x="685800" y="1600200"/>
            <a:ext cx="8229600" cy="4525963"/>
          </a:xfrm>
        </p:spPr>
        <p:txBody>
          <a:bodyPr/>
          <a:lstStyle/>
          <a:p>
            <a:pPr marL="514350" indent="-514350">
              <a:buFont typeface="+mj-lt"/>
              <a:buAutoNum type="arabicPeriod"/>
              <a:defRPr/>
            </a:pPr>
            <a:r>
              <a:rPr lang="en-US" sz="2600" dirty="0">
                <a:latin typeface="Arial" panose="020B0604020202020204" pitchFamily="34" charset="0"/>
                <a:cs typeface="Arial" panose="020B0604020202020204" pitchFamily="34" charset="0"/>
              </a:rPr>
              <a:t>Define the term Occupational Safety and Health program.</a:t>
            </a:r>
            <a:endParaRPr lang="en-US" sz="2600" dirty="0">
              <a:latin typeface="Arial" panose="020B0604020202020204" pitchFamily="34" charset="0"/>
              <a:cs typeface="Arial" panose="020B0604020202020204" pitchFamily="34" charset="0"/>
            </a:endParaRPr>
          </a:p>
          <a:p>
            <a:pPr marL="514350" indent="-514350">
              <a:buFont typeface="+mj-lt"/>
              <a:buAutoNum type="arabicPeriod"/>
              <a:defRPr/>
            </a:pPr>
            <a:r>
              <a:rPr lang="en-US" sz="2600" dirty="0">
                <a:latin typeface="Arial" panose="020B0604020202020204" pitchFamily="34" charset="0"/>
                <a:cs typeface="Arial" panose="020B0604020202020204" pitchFamily="34" charset="0"/>
              </a:rPr>
              <a:t>Classify the different work related hazards in the </a:t>
            </a:r>
            <a:r>
              <a:rPr lang="en-US" sz="2600" dirty="0" smtClean="0">
                <a:latin typeface="Arial" panose="020B0604020202020204" pitchFamily="34" charset="0"/>
                <a:cs typeface="Arial" panose="020B0604020202020204" pitchFamily="34" charset="0"/>
              </a:rPr>
              <a:t> facility of your choice. </a:t>
            </a:r>
            <a:endParaRPr lang="en-US" sz="2600" dirty="0">
              <a:latin typeface="Arial" panose="020B0604020202020204" pitchFamily="34" charset="0"/>
              <a:cs typeface="Arial" panose="020B0604020202020204" pitchFamily="34" charset="0"/>
            </a:endParaRPr>
          </a:p>
          <a:p>
            <a:pPr marL="514350" indent="-514350">
              <a:buFont typeface="+mj-lt"/>
              <a:buAutoNum type="arabicPeriod"/>
              <a:defRPr/>
            </a:pPr>
            <a:r>
              <a:rPr lang="en-US" sz="2600" dirty="0" smtClean="0">
                <a:latin typeface="Arial" panose="020B0604020202020204" pitchFamily="34" charset="0"/>
                <a:cs typeface="Arial" panose="020B0604020202020204" pitchFamily="34" charset="0"/>
              </a:rPr>
              <a:t>Explain </a:t>
            </a:r>
            <a:r>
              <a:rPr lang="en-US" sz="2600" dirty="0">
                <a:latin typeface="Arial" panose="020B0604020202020204" pitchFamily="34" charset="0"/>
                <a:cs typeface="Arial" panose="020B0604020202020204" pitchFamily="34" charset="0"/>
              </a:rPr>
              <a:t>the preventive and control measures for work related exposures.</a:t>
            </a:r>
            <a:endParaRPr lang="en-US" sz="2600" dirty="0">
              <a:latin typeface="Arial" panose="020B0604020202020204" pitchFamily="34" charset="0"/>
              <a:cs typeface="Arial" panose="020B0604020202020204" pitchFamily="34" charset="0"/>
            </a:endParaRPr>
          </a:p>
          <a:p>
            <a:pPr marL="514350" indent="-514350">
              <a:buFont typeface="+mj-lt"/>
              <a:buAutoNum type="arabicPeriod"/>
              <a:defRPr/>
            </a:pPr>
            <a:r>
              <a:rPr lang="en-US" sz="2600" dirty="0">
                <a:latin typeface="Arial" panose="020B0604020202020204" pitchFamily="34" charset="0"/>
                <a:cs typeface="Arial" panose="020B0604020202020204" pitchFamily="34" charset="0"/>
              </a:rPr>
              <a:t>Which four elements constitute an effective Occupational Safety and Health program?</a:t>
            </a:r>
            <a:endParaRPr lang="en-US" sz="2600" dirty="0">
              <a:latin typeface="Arial" panose="020B0604020202020204" pitchFamily="34" charset="0"/>
              <a:cs typeface="Arial" panose="020B0604020202020204" pitchFamily="34" charset="0"/>
            </a:endParaRPr>
          </a:p>
          <a:p>
            <a:pPr>
              <a:buFont typeface="Arial" panose="020B0604020202020204" pitchFamily="34" charset="0"/>
              <a:buChar char="•"/>
              <a:defRPr/>
            </a:pPr>
            <a:endParaRPr lang="en-US" sz="2600" dirty="0">
              <a:latin typeface="Arial" panose="020B0604020202020204" pitchFamily="34" charset="0"/>
              <a:cs typeface="Arial" panose="020B0604020202020204" pitchFamily="34" charset="0"/>
            </a:endParaRPr>
          </a:p>
          <a:p>
            <a:pPr marL="514350" indent="-514350">
              <a:buFont typeface="+mj-lt"/>
              <a:buAutoNum type="arabicPeriod"/>
              <a:defRPr/>
            </a:pPr>
            <a:endParaRPr lang="en-US" sz="2600" dirty="0">
              <a:latin typeface="Arial" panose="020B0604020202020204" pitchFamily="34" charset="0"/>
              <a:cs typeface="Arial" panose="020B0604020202020204" pitchFamily="34" charset="0"/>
            </a:endParaRPr>
          </a:p>
        </p:txBody>
      </p:sp>
      <p:sp>
        <p:nvSpPr>
          <p:cNvPr id="52228" name="Footer Placeholder 3"/>
          <p:cNvSpPr>
            <a:spLocks noGrp="1"/>
          </p:cNvSpPr>
          <p:nvPr>
            <p:ph type="ftr" sz="quarter" idx="12"/>
          </p:nvPr>
        </p:nvSpPr>
        <p:spPr bwMode="auto">
          <a:xfrm>
            <a:off x="1981200" y="6324600"/>
            <a:ext cx="5181600" cy="365125"/>
          </a:xfrm>
          <a:noFill/>
          <a:ln>
            <a:miter lim="800000"/>
          </a:ln>
        </p:spPr>
        <p:txBody>
          <a:bodyPr vert="horz" wrap="square" lIns="91440" tIns="45720" rIns="91440" bIns="45720" numCol="1" anchor="ctr" anchorCtr="0" compatLnSpc="1"/>
          <a:lstStyle/>
          <a:p>
            <a:r>
              <a:rPr lang="en-US" sz="1200" smtClean="0">
                <a:latin typeface="Calibri" panose="020F0502020204030204" pitchFamily="34" charset="0"/>
              </a:rPr>
              <a:t>UGANDA NATIONAL BIORISK MANAGEMENT TRAINING MATERIALS </a:t>
            </a:r>
            <a:endParaRPr lang="en-US" sz="1200" smtClean="0">
              <a:latin typeface="Calibri" panose="020F0502020204030204" pitchFamily="34" charset="0"/>
            </a:endParaRPr>
          </a:p>
        </p:txBody>
      </p:sp>
      <p:sp>
        <p:nvSpPr>
          <p:cNvPr id="52229" name="Slide Number Placeholder 4"/>
          <p:cNvSpPr txBox="1"/>
          <p:nvPr/>
        </p:nvSpPr>
        <p:spPr bwMode="auto">
          <a:xfrm>
            <a:off x="8382000" y="6400800"/>
            <a:ext cx="762000" cy="273050"/>
          </a:xfrm>
          <a:prstGeom prst="rect">
            <a:avLst/>
          </a:prstGeom>
          <a:noFill/>
          <a:ln w="9525">
            <a:noFill/>
            <a:miter lim="800000"/>
          </a:ln>
        </p:spPr>
        <p:txBody>
          <a:bodyPr/>
          <a:lstStyle/>
          <a:p>
            <a:pPr algn="ctr" eaLnBrk="1" hangingPunct="1"/>
            <a:fld id="{636652A3-F128-413F-9114-7B980AA4E0A9}" type="slidenum">
              <a:rPr lang="en-US" sz="1000"/>
            </a:fld>
            <a:endParaRPr lang="en-US" sz="1000"/>
          </a:p>
        </p:txBody>
      </p:sp>
      <p:sp>
        <p:nvSpPr>
          <p:cNvPr id="52230" name="Date Placeholder 1"/>
          <p:cNvSpPr>
            <a:spLocks noGrp="1"/>
          </p:cNvSpPr>
          <p:nvPr>
            <p:ph type="dt" sz="quarter" idx="10"/>
          </p:nvPr>
        </p:nvSpPr>
        <p:spPr bwMode="auto">
          <a:noFill/>
          <a:ln>
            <a:miter lim="800000"/>
          </a:ln>
        </p:spPr>
        <p:txBody>
          <a:bodyPr/>
          <a:lstStyle/>
          <a:p>
            <a:fld id="{E92E5850-D4B8-4AD2-AC19-9757329325FB}" type="datetime1">
              <a:rPr lang="en-US" smtClean="0">
                <a:solidFill>
                  <a:schemeClr val="tx1"/>
                </a:solidFill>
              </a:rPr>
            </a:fld>
            <a:endParaRPr lang="en-US" smtClean="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z="4000" smtClean="0">
                <a:ea typeface="MS PGothic" panose="020B0600070205080204" pitchFamily="34" charset="-128"/>
              </a:rPr>
              <a:t>Summary</a:t>
            </a:r>
            <a:endParaRPr lang="en-US" sz="4000" smtClean="0">
              <a:ea typeface="MS PGothic" panose="020B0600070205080204" pitchFamily="34" charset="-128"/>
            </a:endParaRPr>
          </a:p>
        </p:txBody>
      </p:sp>
      <p:sp>
        <p:nvSpPr>
          <p:cNvPr id="3" name="Content Placeholder 2"/>
          <p:cNvSpPr>
            <a:spLocks noGrp="1"/>
          </p:cNvSpPr>
          <p:nvPr>
            <p:ph idx="1"/>
          </p:nvPr>
        </p:nvSpPr>
        <p:spPr>
          <a:xfrm>
            <a:off x="685800" y="1417638"/>
            <a:ext cx="8229600" cy="4708525"/>
          </a:xfrm>
        </p:spPr>
        <p:txBody>
          <a:bodyPr/>
          <a:lstStyle/>
          <a:p>
            <a:pPr marL="0" indent="0">
              <a:buFont typeface="Arial" panose="020B0604020202020204" pitchFamily="34" charset="0"/>
              <a:buNone/>
              <a:defRPr/>
            </a:pPr>
            <a:r>
              <a:rPr lang="en-US" sz="2800" dirty="0"/>
              <a:t>An </a:t>
            </a:r>
            <a:r>
              <a:rPr lang="en-US" sz="2600" dirty="0">
                <a:latin typeface="Arial" panose="020B0604020202020204" pitchFamily="34" charset="0"/>
                <a:cs typeface="Arial" panose="020B0604020202020204" pitchFamily="34" charset="0"/>
              </a:rPr>
              <a:t>effective worker safety and health programs involves:</a:t>
            </a:r>
            <a:endParaRPr lang="en-US" sz="2600" dirty="0">
              <a:latin typeface="Arial" panose="020B0604020202020204" pitchFamily="34" charset="0"/>
              <a:cs typeface="Arial" panose="020B0604020202020204" pitchFamily="34" charset="0"/>
            </a:endParaRPr>
          </a:p>
          <a:p>
            <a:pPr marL="514350" indent="-514350">
              <a:buFont typeface="+mj-lt"/>
              <a:buAutoNum type="arabicPeriod"/>
              <a:defRPr/>
            </a:pPr>
            <a:r>
              <a:rPr lang="en-US" sz="2600" dirty="0">
                <a:latin typeface="Arial" panose="020B0604020202020204" pitchFamily="34" charset="0"/>
                <a:cs typeface="Arial" panose="020B0604020202020204" pitchFamily="34" charset="0"/>
              </a:rPr>
              <a:t>Reducing work related injuries and illnesses.</a:t>
            </a:r>
            <a:endParaRPr lang="en-US" sz="2600" dirty="0">
              <a:latin typeface="Arial" panose="020B0604020202020204" pitchFamily="34" charset="0"/>
              <a:cs typeface="Arial" panose="020B0604020202020204" pitchFamily="34" charset="0"/>
            </a:endParaRPr>
          </a:p>
          <a:p>
            <a:pPr marL="514350" indent="-514350">
              <a:buFont typeface="+mj-lt"/>
              <a:buAutoNum type="arabicPeriod"/>
              <a:defRPr/>
            </a:pPr>
            <a:r>
              <a:rPr lang="en-US" sz="2600" dirty="0">
                <a:latin typeface="Arial" panose="020B0604020202020204" pitchFamily="34" charset="0"/>
                <a:cs typeface="Arial" panose="020B0604020202020204" pitchFamily="34" charset="0"/>
              </a:rPr>
              <a:t>Improving morale and productivity of personnel.</a:t>
            </a:r>
            <a:endParaRPr lang="en-US" sz="2600" dirty="0">
              <a:latin typeface="Arial" panose="020B0604020202020204" pitchFamily="34" charset="0"/>
              <a:cs typeface="Arial" panose="020B0604020202020204" pitchFamily="34" charset="0"/>
            </a:endParaRPr>
          </a:p>
          <a:p>
            <a:pPr marL="514350" indent="-514350">
              <a:buFont typeface="+mj-lt"/>
              <a:buAutoNum type="arabicPeriod"/>
              <a:defRPr/>
            </a:pPr>
            <a:r>
              <a:rPr lang="en-US" sz="2600" dirty="0">
                <a:latin typeface="Arial" panose="020B0604020202020204" pitchFamily="34" charset="0"/>
                <a:cs typeface="Arial" panose="020B0604020202020204" pitchFamily="34" charset="0"/>
              </a:rPr>
              <a:t>Meeting staff compensation costs.</a:t>
            </a:r>
            <a:endParaRPr lang="en-US" sz="2600" dirty="0">
              <a:latin typeface="Arial" panose="020B0604020202020204" pitchFamily="34" charset="0"/>
              <a:cs typeface="Arial" panose="020B0604020202020204" pitchFamily="34" charset="0"/>
            </a:endParaRPr>
          </a:p>
          <a:p>
            <a:pPr marL="514350" indent="-514350">
              <a:buFont typeface="+mj-lt"/>
              <a:buAutoNum type="arabicPeriod"/>
              <a:defRPr/>
            </a:pPr>
            <a:r>
              <a:rPr lang="en-US" sz="2600" dirty="0">
                <a:latin typeface="Arial" panose="020B0604020202020204" pitchFamily="34" charset="0"/>
                <a:cs typeface="Arial" panose="020B0604020202020204" pitchFamily="34" charset="0"/>
              </a:rPr>
              <a:t>Four critical elements to be adhered </a:t>
            </a:r>
            <a:r>
              <a:rPr lang="en-US" sz="2600" dirty="0" smtClean="0">
                <a:latin typeface="Arial" panose="020B0604020202020204" pitchFamily="34" charset="0"/>
                <a:cs typeface="Arial" panose="020B0604020202020204" pitchFamily="34" charset="0"/>
              </a:rPr>
              <a:t>to management </a:t>
            </a:r>
            <a:r>
              <a:rPr lang="en-US" sz="2600" dirty="0">
                <a:latin typeface="Arial" panose="020B0604020202020204" pitchFamily="34" charset="0"/>
                <a:cs typeface="Arial" panose="020B0604020202020204" pitchFamily="34" charset="0"/>
              </a:rPr>
              <a:t>commitment and employee </a:t>
            </a:r>
            <a:r>
              <a:rPr lang="en-US" sz="2600" dirty="0" smtClean="0">
                <a:latin typeface="Arial" panose="020B0604020202020204" pitchFamily="34" charset="0"/>
                <a:cs typeface="Arial" panose="020B0604020202020204" pitchFamily="34" charset="0"/>
              </a:rPr>
              <a:t>involvement; conducting risk assessment; hazard </a:t>
            </a:r>
            <a:r>
              <a:rPr lang="en-US" sz="2600" dirty="0">
                <a:latin typeface="Arial" panose="020B0604020202020204" pitchFamily="34" charset="0"/>
                <a:cs typeface="Arial" panose="020B0604020202020204" pitchFamily="34" charset="0"/>
              </a:rPr>
              <a:t>prevention and </a:t>
            </a:r>
            <a:r>
              <a:rPr lang="en-US" sz="2600" dirty="0" smtClean="0">
                <a:latin typeface="Arial" panose="020B0604020202020204" pitchFamily="34" charset="0"/>
                <a:cs typeface="Arial" panose="020B0604020202020204" pitchFamily="34" charset="0"/>
              </a:rPr>
              <a:t>control;  </a:t>
            </a:r>
            <a:r>
              <a:rPr lang="en-US" sz="2600" dirty="0">
                <a:latin typeface="Arial" panose="020B0604020202020204" pitchFamily="34" charset="0"/>
                <a:cs typeface="Arial" panose="020B0604020202020204" pitchFamily="34" charset="0"/>
              </a:rPr>
              <a:t>and </a:t>
            </a:r>
            <a:r>
              <a:rPr lang="en-US" sz="2600" dirty="0" smtClean="0">
                <a:latin typeface="Arial" panose="020B0604020202020204" pitchFamily="34" charset="0"/>
                <a:cs typeface="Arial" panose="020B0604020202020204" pitchFamily="34" charset="0"/>
              </a:rPr>
              <a:t>safety </a:t>
            </a:r>
            <a:r>
              <a:rPr lang="en-US" sz="2600" dirty="0">
                <a:latin typeface="Arial" panose="020B0604020202020204" pitchFamily="34" charset="0"/>
                <a:cs typeface="Arial" panose="020B0604020202020204" pitchFamily="34" charset="0"/>
              </a:rPr>
              <a:t>and health </a:t>
            </a:r>
            <a:r>
              <a:rPr lang="en-US" sz="2600" dirty="0" smtClean="0">
                <a:latin typeface="Arial" panose="020B0604020202020204" pitchFamily="34" charset="0"/>
                <a:cs typeface="Arial" panose="020B0604020202020204" pitchFamily="34" charset="0"/>
              </a:rPr>
              <a:t>training.</a:t>
            </a:r>
            <a:endParaRPr lang="en-US" sz="2600" dirty="0">
              <a:latin typeface="Arial" panose="020B0604020202020204" pitchFamily="34" charset="0"/>
              <a:cs typeface="Arial" panose="020B0604020202020204" pitchFamily="34" charset="0"/>
            </a:endParaRPr>
          </a:p>
          <a:p>
            <a:pPr>
              <a:buFont typeface="Arial" panose="020B0604020202020204" pitchFamily="34" charset="0"/>
              <a:buChar char="•"/>
              <a:defRPr/>
            </a:pPr>
            <a:endParaRPr lang="en-US" sz="2600" dirty="0">
              <a:latin typeface="Arial" panose="020B0604020202020204" pitchFamily="34" charset="0"/>
              <a:cs typeface="Arial" panose="020B0604020202020204" pitchFamily="34" charset="0"/>
            </a:endParaRPr>
          </a:p>
        </p:txBody>
      </p:sp>
      <p:sp>
        <p:nvSpPr>
          <p:cNvPr id="53252" name="Footer Placeholder 3"/>
          <p:cNvSpPr>
            <a:spLocks noGrp="1"/>
          </p:cNvSpPr>
          <p:nvPr>
            <p:ph type="ftr" sz="quarter" idx="12"/>
          </p:nvPr>
        </p:nvSpPr>
        <p:spPr bwMode="auto">
          <a:xfrm>
            <a:off x="1981200" y="6324600"/>
            <a:ext cx="5181600" cy="365125"/>
          </a:xfrm>
          <a:noFill/>
          <a:ln>
            <a:miter lim="800000"/>
          </a:ln>
        </p:spPr>
        <p:txBody>
          <a:bodyPr vert="horz" wrap="square" lIns="91440" tIns="45720" rIns="91440" bIns="45720" numCol="1" anchor="ctr" anchorCtr="0" compatLnSpc="1"/>
          <a:lstStyle/>
          <a:p>
            <a:r>
              <a:rPr lang="en-US" sz="1200" smtClean="0">
                <a:latin typeface="Calibri" panose="020F0502020204030204" pitchFamily="34" charset="0"/>
              </a:rPr>
              <a:t>UGANDA NATIONAL BIORISK MANAGEMENT TRAINING MATERIALS </a:t>
            </a:r>
            <a:endParaRPr lang="en-US" sz="1200" smtClean="0">
              <a:latin typeface="Calibri" panose="020F0502020204030204" pitchFamily="34" charset="0"/>
            </a:endParaRPr>
          </a:p>
        </p:txBody>
      </p:sp>
      <p:sp>
        <p:nvSpPr>
          <p:cNvPr id="53253" name="Slide Number Placeholder 4"/>
          <p:cNvSpPr txBox="1"/>
          <p:nvPr/>
        </p:nvSpPr>
        <p:spPr bwMode="auto">
          <a:xfrm>
            <a:off x="8382000" y="6400800"/>
            <a:ext cx="762000" cy="273050"/>
          </a:xfrm>
          <a:prstGeom prst="rect">
            <a:avLst/>
          </a:prstGeom>
          <a:noFill/>
          <a:ln w="9525">
            <a:noFill/>
            <a:miter lim="800000"/>
          </a:ln>
        </p:spPr>
        <p:txBody>
          <a:bodyPr/>
          <a:lstStyle/>
          <a:p>
            <a:pPr algn="ctr" eaLnBrk="1" hangingPunct="1"/>
            <a:fld id="{7C15D3B8-2A10-4299-A5F7-555B8EB0CF94}" type="slidenum">
              <a:rPr lang="en-US" sz="1000"/>
            </a:fld>
            <a:endParaRPr lang="en-US" sz="1000"/>
          </a:p>
        </p:txBody>
      </p:sp>
      <p:sp>
        <p:nvSpPr>
          <p:cNvPr id="53254" name="Date Placeholder 1"/>
          <p:cNvSpPr>
            <a:spLocks noGrp="1"/>
          </p:cNvSpPr>
          <p:nvPr>
            <p:ph type="dt" sz="quarter" idx="10"/>
          </p:nvPr>
        </p:nvSpPr>
        <p:spPr bwMode="auto">
          <a:noFill/>
          <a:ln>
            <a:miter lim="800000"/>
          </a:ln>
        </p:spPr>
        <p:txBody>
          <a:bodyPr/>
          <a:lstStyle/>
          <a:p>
            <a:fld id="{689E76E0-521D-49E3-817D-91F5E66F2B1A}" type="datetime1">
              <a:rPr lang="en-US" smtClean="0">
                <a:solidFill>
                  <a:schemeClr val="tx1"/>
                </a:solidFill>
              </a:rPr>
            </a:fld>
            <a:endParaRPr lang="en-US"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ea typeface="MS PGothic" panose="020B0600070205080204" pitchFamily="34" charset="-128"/>
              </a:rPr>
              <a:t>Learning objectives</a:t>
            </a:r>
            <a:endParaRPr lang="en-US" dirty="0" smtClean="0">
              <a:ea typeface="MS PGothic" panose="020B0600070205080204" pitchFamily="34" charset="-128"/>
            </a:endParaRPr>
          </a:p>
        </p:txBody>
      </p:sp>
      <p:sp>
        <p:nvSpPr>
          <p:cNvPr id="18435" name="Date Placeholder 3"/>
          <p:cNvSpPr>
            <a:spLocks noGrp="1"/>
          </p:cNvSpPr>
          <p:nvPr>
            <p:ph type="dt" sz="quarter" idx="10"/>
          </p:nvPr>
        </p:nvSpPr>
        <p:spPr bwMode="auto">
          <a:noFill/>
          <a:ln>
            <a:miter lim="800000"/>
          </a:ln>
        </p:spPr>
        <p:txBody>
          <a:bodyPr/>
          <a:lstStyle/>
          <a:p>
            <a:fld id="{E8FDD4E7-7BB8-4CD0-A8B6-117350512D2E}" type="datetime1">
              <a:rPr lang="en-US" smtClean="0"/>
            </a:fld>
            <a:endParaRPr lang="en-US" dirty="0" smtClean="0"/>
          </a:p>
        </p:txBody>
      </p:sp>
      <p:sp>
        <p:nvSpPr>
          <p:cNvPr id="18436" name="Footer Placeholder 4"/>
          <p:cNvSpPr>
            <a:spLocks noGrp="1"/>
          </p:cNvSpPr>
          <p:nvPr>
            <p:ph type="ftr" sz="quarter" idx="12"/>
          </p:nvPr>
        </p:nvSpPr>
        <p:spPr bwMode="auto">
          <a:xfrm>
            <a:off x="2133600" y="6492875"/>
            <a:ext cx="5257800" cy="365125"/>
          </a:xfrm>
          <a:noFill/>
          <a:ln>
            <a:miter lim="800000"/>
          </a:ln>
        </p:spPr>
        <p:txBody>
          <a:bodyPr vert="horz" wrap="square" lIns="91440" tIns="45720" rIns="91440" bIns="45720" numCol="1" anchor="t" anchorCtr="0" compatLnSpc="1"/>
          <a:lstStyle/>
          <a:p>
            <a:r>
              <a:rPr lang="en-US" dirty="0" smtClean="0"/>
              <a:t>UGANDA NATIONAL BIORISK MANAGEMENT TRAINING MATERIALS </a:t>
            </a:r>
            <a:endParaRPr lang="en-US" dirty="0" smtClean="0"/>
          </a:p>
        </p:txBody>
      </p:sp>
      <p:sp>
        <p:nvSpPr>
          <p:cNvPr id="18437" name="Slide Number Placeholder 5"/>
          <p:cNvSpPr>
            <a:spLocks noGrp="1"/>
          </p:cNvSpPr>
          <p:nvPr>
            <p:ph type="sldNum" sz="quarter" idx="11"/>
          </p:nvPr>
        </p:nvSpPr>
        <p:spPr bwMode="auto">
          <a:noFill/>
          <a:ln>
            <a:miter lim="800000"/>
          </a:ln>
        </p:spPr>
        <p:txBody>
          <a:bodyPr/>
          <a:lstStyle/>
          <a:p>
            <a:fld id="{6855DE02-3B7E-4EF8-B4B3-4A0DE95415E8}" type="slidenum">
              <a:rPr lang="en-US"/>
            </a:fld>
            <a:endParaRPr lang="en-US" dirty="0"/>
          </a:p>
        </p:txBody>
      </p:sp>
      <p:graphicFrame>
        <p:nvGraphicFramePr>
          <p:cNvPr id="7" name="Table 6"/>
          <p:cNvGraphicFramePr>
            <a:graphicFrameLocks noGrp="1"/>
          </p:cNvGraphicFramePr>
          <p:nvPr/>
        </p:nvGraphicFramePr>
        <p:xfrm>
          <a:off x="838200" y="1752600"/>
          <a:ext cx="8229600" cy="4389438"/>
        </p:xfrm>
        <a:graphic>
          <a:graphicData uri="http://schemas.openxmlformats.org/drawingml/2006/table">
            <a:tbl>
              <a:tblPr firstRow="1" bandRow="1">
                <a:tableStyleId>{5C22544A-7EE6-4342-B048-85BDC9FD1C3A}</a:tableStyleId>
              </a:tblPr>
              <a:tblGrid>
                <a:gridCol w="1271847"/>
                <a:gridCol w="6957753"/>
              </a:tblGrid>
              <a:tr h="1143081">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1" i="1" dirty="0" smtClean="0">
                          <a:solidFill>
                            <a:schemeClr val="tx1"/>
                          </a:solidFill>
                        </a:rPr>
                        <a:t>Skill objectives</a:t>
                      </a:r>
                      <a:endParaRPr lang="en-GB" sz="1800" b="1" i="1" dirty="0" smtClean="0">
                        <a:solidFill>
                          <a:schemeClr val="tx1"/>
                        </a:solidFill>
                      </a:endParaRPr>
                    </a:p>
                    <a:p>
                      <a:endParaRPr lang="en-US" sz="1800" dirty="0">
                        <a:solidFill>
                          <a:schemeClr val="tx1"/>
                        </a:solidFill>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0505" lvl="0" indent="-287655">
                        <a:buFont typeface="Calibri" panose="020F0502020204030204" pitchFamily="34" charset="0"/>
                        <a:buAutoNum type="arabicPeriod"/>
                        <a:defRPr/>
                      </a:pPr>
                      <a:r>
                        <a:rPr lang="en-US" sz="1600" b="0" dirty="0" smtClean="0">
                          <a:solidFill>
                            <a:schemeClr val="tx1"/>
                          </a:solidFill>
                        </a:rPr>
                        <a:t>Safeguard against work related hazards</a:t>
                      </a:r>
                      <a:endParaRPr lang="en-US" sz="1600" b="0" dirty="0" smtClean="0">
                        <a:solidFill>
                          <a:schemeClr val="tx1"/>
                        </a:solidFill>
                      </a:endParaRPr>
                    </a:p>
                    <a:p>
                      <a:pPr marL="230505" lvl="0" indent="-287655">
                        <a:buFont typeface="Calibri" panose="020F0502020204030204" pitchFamily="34" charset="0"/>
                        <a:buAutoNum type="arabicPeriod"/>
                        <a:defRPr/>
                      </a:pPr>
                      <a:r>
                        <a:rPr lang="en-US" sz="1600" b="0" dirty="0" smtClean="0">
                          <a:solidFill>
                            <a:schemeClr val="tx1"/>
                          </a:solidFill>
                        </a:rPr>
                        <a:t>Identify hazards associated with specific work activities</a:t>
                      </a:r>
                      <a:endParaRPr lang="en-US" sz="1600" b="0" dirty="0" smtClean="0">
                        <a:solidFill>
                          <a:schemeClr val="tx1"/>
                        </a:solidFill>
                      </a:endParaRPr>
                    </a:p>
                    <a:p>
                      <a:pPr marL="230505" lvl="0" indent="-287655">
                        <a:buFont typeface="Calibri" panose="020F0502020204030204" pitchFamily="34" charset="0"/>
                        <a:buAutoNum type="arabicPeriod"/>
                        <a:defRPr/>
                      </a:pPr>
                      <a:r>
                        <a:rPr lang="en-US" sz="1600" b="0" dirty="0" smtClean="0">
                          <a:solidFill>
                            <a:schemeClr val="tx1"/>
                          </a:solidFill>
                        </a:rPr>
                        <a:t>Apply preventive measures for work related exposures </a:t>
                      </a:r>
                      <a:endParaRPr lang="en-US" sz="1600" b="0" dirty="0" smtClean="0">
                        <a:solidFill>
                          <a:schemeClr val="tx1"/>
                        </a:solidFill>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5849">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800" b="1" i="1" dirty="0" smtClean="0">
                          <a:solidFill>
                            <a:schemeClr val="tx1"/>
                          </a:solidFill>
                        </a:rPr>
                        <a:t>Attitude objective</a:t>
                      </a:r>
                      <a:endParaRPr lang="en-GB" sz="1800" b="1" i="1" dirty="0" smtClean="0">
                        <a:solidFill>
                          <a:schemeClr val="tx1"/>
                        </a:solidFill>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3355" marR="0" lvl="1" indent="-173355" algn="l" defTabSz="914400" rtl="0" eaLnBrk="1" fontAlgn="auto" latinLnBrk="0" hangingPunct="1">
                        <a:lnSpc>
                          <a:spcPct val="100000"/>
                        </a:lnSpc>
                        <a:spcBef>
                          <a:spcPts val="0"/>
                        </a:spcBef>
                        <a:spcAft>
                          <a:spcPts val="0"/>
                        </a:spcAft>
                        <a:buClrTx/>
                        <a:buSzTx/>
                        <a:buFont typeface="+mj-lt"/>
                        <a:buAutoNum type="arabicPeriod"/>
                        <a:defRPr/>
                      </a:pPr>
                      <a:r>
                        <a:rPr lang="en-US" sz="1600" dirty="0" smtClean="0">
                          <a:solidFill>
                            <a:schemeClr val="tx1"/>
                          </a:solidFill>
                        </a:rPr>
                        <a:t>Appreciate the importance of Occupational Safety and Health in facilities for the attainment of the highest level of health and safety of </a:t>
                      </a:r>
                      <a:r>
                        <a:rPr lang="en-US" sz="1600" baseline="0" dirty="0" smtClean="0">
                          <a:solidFill>
                            <a:schemeClr val="tx1"/>
                          </a:solidFill>
                        </a:rPr>
                        <a:t>all</a:t>
                      </a:r>
                      <a:r>
                        <a:rPr lang="en-US" sz="1600" dirty="0" smtClean="0">
                          <a:solidFill>
                            <a:schemeClr val="tx1"/>
                          </a:solidFill>
                        </a:rPr>
                        <a:t> workers.</a:t>
                      </a:r>
                      <a:endParaRPr lang="en-US" sz="1600" dirty="0" smtClean="0">
                        <a:solidFill>
                          <a:schemeClr val="tx1"/>
                        </a:solidFill>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60508">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800" b="1" i="1" dirty="0" smtClean="0">
                          <a:solidFill>
                            <a:schemeClr val="tx1"/>
                          </a:solidFill>
                        </a:rPr>
                        <a:t>Knowledge objectives:</a:t>
                      </a:r>
                      <a:endParaRPr lang="en-GB" sz="1800" i="1" dirty="0" smtClean="0">
                        <a:solidFill>
                          <a:schemeClr val="tx1"/>
                        </a:solidFill>
                      </a:endParaRPr>
                    </a:p>
                    <a:p>
                      <a:endParaRPr lang="en-US" sz="1800" dirty="0">
                        <a:solidFill>
                          <a:schemeClr val="tx1"/>
                        </a:solidFill>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buFont typeface="+mj-lt"/>
                        <a:buAutoNum type="arabicPeriod"/>
                      </a:pPr>
                      <a:r>
                        <a:rPr lang="en-US" sz="1600" kern="1200" dirty="0" smtClean="0">
                          <a:solidFill>
                            <a:schemeClr val="tx1"/>
                          </a:solidFill>
                          <a:effectLst/>
                          <a:latin typeface="Arial" panose="020B0604020202020204" pitchFamily="34" charset="0"/>
                          <a:ea typeface="+mn-ea"/>
                          <a:cs typeface="Arial" panose="020B0604020202020204" pitchFamily="34" charset="0"/>
                        </a:rPr>
                        <a:t>Define Occupational Safety and Health</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p>
                      <a:pPr marL="342900" lvl="0" indent="-342900">
                        <a:buFont typeface="+mj-lt"/>
                        <a:buAutoNum type="arabicPeriod"/>
                      </a:pPr>
                      <a:r>
                        <a:rPr lang="en-US" sz="1600" kern="1200" dirty="0" smtClean="0">
                          <a:solidFill>
                            <a:schemeClr val="tx1"/>
                          </a:solidFill>
                          <a:effectLst/>
                          <a:latin typeface="Arial" panose="020B0604020202020204" pitchFamily="34" charset="0"/>
                          <a:ea typeface="+mn-ea"/>
                          <a:cs typeface="Arial" panose="020B0604020202020204" pitchFamily="34" charset="0"/>
                        </a:rPr>
                        <a:t>Explain</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the importance of having occupational health and safety program at the work places/facilities </a:t>
                      </a:r>
                      <a:endParaRPr lang="en-US" sz="1600" kern="1200" baseline="0" dirty="0" smtClean="0">
                        <a:solidFill>
                          <a:schemeClr val="tx1"/>
                        </a:solidFill>
                        <a:effectLst/>
                        <a:latin typeface="Arial" panose="020B0604020202020204" pitchFamily="34" charset="0"/>
                        <a:ea typeface="+mn-ea"/>
                        <a:cs typeface="Arial" panose="020B0604020202020204" pitchFamily="34" charset="0"/>
                      </a:endParaRPr>
                    </a:p>
                    <a:p>
                      <a:pPr marL="342900" lvl="0" indent="-342900">
                        <a:buFont typeface="+mj-lt"/>
                        <a:buAutoNum type="arabicPeriod"/>
                      </a:pPr>
                      <a:r>
                        <a:rPr lang="en-US" sz="1600" kern="1200" baseline="0" dirty="0" smtClean="0">
                          <a:solidFill>
                            <a:schemeClr val="tx1"/>
                          </a:solidFill>
                          <a:effectLst/>
                          <a:latin typeface="Arial" panose="020B0604020202020204" pitchFamily="34" charset="0"/>
                          <a:ea typeface="+mn-ea"/>
                          <a:cs typeface="Arial" panose="020B0604020202020204" pitchFamily="34" charset="0"/>
                        </a:rPr>
                        <a:t>Describe C</a:t>
                      </a:r>
                      <a:r>
                        <a:rPr lang="en-US" sz="1600" dirty="0" smtClean="0">
                          <a:latin typeface="Arial" panose="020B0604020202020204" pitchFamily="34" charset="0"/>
                          <a:cs typeface="Arial" panose="020B0604020202020204" pitchFamily="34" charset="0"/>
                        </a:rPr>
                        <a:t>ommonly encountered Occupational hazards in health facilities with examples </a:t>
                      </a:r>
                      <a:endParaRPr lang="en-US" sz="1600" dirty="0" smtClean="0">
                        <a:latin typeface="Arial" panose="020B0604020202020204" pitchFamily="34" charset="0"/>
                        <a:cs typeface="Arial" panose="020B0604020202020204" pitchFamily="34" charset="0"/>
                      </a:endParaRPr>
                    </a:p>
                    <a:p>
                      <a:pPr marL="342900" lvl="0" indent="-342900">
                        <a:buFont typeface="+mj-lt"/>
                        <a:buAutoNum type="arabicPeriod"/>
                      </a:pPr>
                      <a:r>
                        <a:rPr lang="en-US" sz="1600" dirty="0" smtClean="0">
                          <a:latin typeface="Arial" panose="020B0604020202020204" pitchFamily="34" charset="0"/>
                          <a:cs typeface="Arial" panose="020B0604020202020204" pitchFamily="34" charset="0"/>
                        </a:rPr>
                        <a:t>Discuss</a:t>
                      </a:r>
                      <a:r>
                        <a:rPr lang="en-US" sz="1600" baseline="0" dirty="0" smtClean="0">
                          <a:latin typeface="Arial" panose="020B0604020202020204" pitchFamily="34" charset="0"/>
                          <a:cs typeface="Arial" panose="020B0604020202020204" pitchFamily="34" charset="0"/>
                        </a:rPr>
                        <a:t> the p</a:t>
                      </a:r>
                      <a:r>
                        <a:rPr lang="en-US" sz="1600" dirty="0" smtClean="0">
                          <a:latin typeface="Arial" panose="020B0604020202020204" pitchFamily="34" charset="0"/>
                          <a:cs typeface="Arial" panose="020B0604020202020204" pitchFamily="34" charset="0"/>
                        </a:rPr>
                        <a:t>revention of occupational exposures using a hierarchy of controls</a:t>
                      </a:r>
                      <a:endParaRPr lang="en-US" sz="1600" dirty="0" smtClean="0">
                        <a:latin typeface="Arial" panose="020B0604020202020204" pitchFamily="34" charset="0"/>
                        <a:cs typeface="Arial" panose="020B0604020202020204" pitchFamily="34" charset="0"/>
                      </a:endParaRPr>
                    </a:p>
                    <a:p>
                      <a:pPr marL="342900" lvl="0" indent="-342900">
                        <a:buFont typeface="+mj-lt"/>
                        <a:buAutoNum type="arabicPeriod"/>
                      </a:pPr>
                      <a:r>
                        <a:rPr lang="en-US" sz="1600" dirty="0" smtClean="0">
                          <a:latin typeface="Arial" panose="020B0604020202020204" pitchFamily="34" charset="0"/>
                          <a:ea typeface="MS PGothic" panose="020B0600070205080204" pitchFamily="34" charset="-128"/>
                          <a:cs typeface="Arial" panose="020B0604020202020204" pitchFamily="34" charset="0"/>
                        </a:rPr>
                        <a:t>Explain</a:t>
                      </a:r>
                      <a:r>
                        <a:rPr lang="en-US" sz="1600" baseline="0" dirty="0" smtClean="0">
                          <a:latin typeface="Arial" panose="020B0604020202020204" pitchFamily="34" charset="0"/>
                          <a:ea typeface="MS PGothic" panose="020B0600070205080204" pitchFamily="34" charset="-128"/>
                          <a:cs typeface="Arial" panose="020B0604020202020204" pitchFamily="34" charset="0"/>
                        </a:rPr>
                        <a:t> p</a:t>
                      </a:r>
                      <a:r>
                        <a:rPr lang="en-US" sz="1600" dirty="0" smtClean="0">
                          <a:latin typeface="Arial" panose="020B0604020202020204" pitchFamily="34" charset="0"/>
                          <a:ea typeface="MS PGothic" panose="020B0600070205080204" pitchFamily="34" charset="-128"/>
                          <a:cs typeface="Arial" panose="020B0604020202020204" pitchFamily="34" charset="0"/>
                        </a:rPr>
                        <a:t>reventive and control measures for work related exposures</a:t>
                      </a:r>
                      <a:endParaRPr lang="en-US" sz="1600" dirty="0" smtClean="0">
                        <a:latin typeface="Arial" panose="020B0604020202020204" pitchFamily="34" charset="0"/>
                        <a:ea typeface="MS PGothic" panose="020B0600070205080204" pitchFamily="34" charset="-128"/>
                        <a:cs typeface="Arial" panose="020B0604020202020204" pitchFamily="34" charset="0"/>
                      </a:endParaRPr>
                    </a:p>
                    <a:p>
                      <a:pPr marL="342900" lvl="0" indent="-342900">
                        <a:buFont typeface="+mj-lt"/>
                        <a:buAutoNum type="arabicPeriod"/>
                      </a:pPr>
                      <a:r>
                        <a:rPr lang="en-US" sz="1600" kern="1200" dirty="0" smtClean="0">
                          <a:solidFill>
                            <a:schemeClr val="tx1"/>
                          </a:solidFill>
                          <a:effectLst/>
                          <a:latin typeface="Arial" panose="020B0604020202020204" pitchFamily="34" charset="0"/>
                          <a:ea typeface="+mn-ea"/>
                          <a:cs typeface="Arial" panose="020B0604020202020204" pitchFamily="34" charset="0"/>
                        </a:rPr>
                        <a:t>Explain the major elements of an occupational safety and health program</a:t>
                      </a:r>
                      <a:endParaRPr lang="en-US" sz="1600" kern="1200" dirty="0">
                        <a:solidFill>
                          <a:schemeClr val="tx1"/>
                        </a:solidFill>
                        <a:effectLst/>
                        <a:latin typeface="Arial" panose="020B0604020202020204" pitchFamily="34" charset="0"/>
                        <a:ea typeface="+mn-ea"/>
                        <a:cs typeface="Arial" panose="020B0604020202020204"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452" name="Content Placeholder 2"/>
          <p:cNvSpPr>
            <a:spLocks noGrp="1"/>
          </p:cNvSpPr>
          <p:nvPr>
            <p:ph idx="1"/>
          </p:nvPr>
        </p:nvSpPr>
        <p:spPr bwMode="auto">
          <a:xfrm>
            <a:off x="685800" y="1295400"/>
            <a:ext cx="8077200" cy="533400"/>
          </a:xfrm>
          <a:noFill/>
          <a:ln>
            <a:miter lim="800000"/>
          </a:ln>
        </p:spPr>
        <p:txBody>
          <a:bodyPr vert="horz" wrap="square" lIns="91440" tIns="45720" rIns="91440" bIns="45720" numCol="1" anchor="t" anchorCtr="0" compatLnSpc="1"/>
          <a:lstStyle/>
          <a:p>
            <a:pPr marL="0" indent="0">
              <a:buFont typeface="Arial" panose="020B0604020202020204" pitchFamily="34" charset="0"/>
              <a:buNone/>
            </a:pPr>
            <a:r>
              <a:rPr lang="en-GB" sz="2600" b="1" dirty="0" smtClean="0">
                <a:ea typeface="MS PGothic" panose="020B0600070205080204" pitchFamily="34" charset="-128"/>
              </a:rPr>
              <a:t>By the end of this session, learners should be able to:</a:t>
            </a:r>
            <a:endParaRPr lang="en-GB" sz="2600" b="1" dirty="0" smtClean="0">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3"/>
          <p:cNvSpPr>
            <a:spLocks noGrp="1"/>
          </p:cNvSpPr>
          <p:nvPr>
            <p:ph type="title"/>
          </p:nvPr>
        </p:nvSpPr>
        <p:spPr/>
        <p:txBody>
          <a:bodyPr/>
          <a:lstStyle/>
          <a:p>
            <a:r>
              <a:rPr lang="en-US" smtClean="0">
                <a:ea typeface="MS PGothic" panose="020B0600070205080204" pitchFamily="34" charset="-128"/>
              </a:rPr>
              <a:t>Action Plan</a:t>
            </a:r>
            <a:endParaRPr lang="en-US" smtClean="0">
              <a:ea typeface="MS PGothic" panose="020B0600070205080204" pitchFamily="34" charset="-128"/>
            </a:endParaRPr>
          </a:p>
        </p:txBody>
      </p:sp>
      <p:graphicFrame>
        <p:nvGraphicFramePr>
          <p:cNvPr id="9" name="Content Placeholder 8"/>
          <p:cNvGraphicFramePr>
            <a:graphicFrameLocks noGrp="1"/>
          </p:cNvGraphicFramePr>
          <p:nvPr>
            <p:ph idx="1"/>
          </p:nvPr>
        </p:nvGraphicFramePr>
        <p:xfrm>
          <a:off x="914400" y="2971800"/>
          <a:ext cx="7543800" cy="3542404"/>
        </p:xfrm>
        <a:graphic>
          <a:graphicData uri="http://schemas.openxmlformats.org/drawingml/2006/table">
            <a:tbl>
              <a:tblPr firstRow="1" bandRow="1">
                <a:tableStyleId>{7DF18680-E054-41AD-8BC1-D1AEF772440D}</a:tableStyleId>
              </a:tblPr>
              <a:tblGrid>
                <a:gridCol w="1571625"/>
                <a:gridCol w="1990725"/>
                <a:gridCol w="1990725"/>
                <a:gridCol w="1990725"/>
              </a:tblGrid>
              <a:tr h="762000">
                <a:tc>
                  <a:txBody>
                    <a:bodyPr/>
                    <a:lstStyle/>
                    <a:p>
                      <a:pPr algn="ctr"/>
                      <a:r>
                        <a:rPr lang="en-US" sz="2000" dirty="0" smtClean="0"/>
                        <a:t>What</a:t>
                      </a:r>
                      <a:r>
                        <a:rPr lang="en-US" sz="2000" baseline="0" dirty="0" smtClean="0"/>
                        <a:t> will I do ?</a:t>
                      </a:r>
                      <a:endParaRPr lang="en-US" sz="2000" dirty="0"/>
                    </a:p>
                  </a:txBody>
                  <a:tcPr/>
                </a:tc>
                <a:tc>
                  <a:txBody>
                    <a:bodyPr/>
                    <a:lstStyle/>
                    <a:p>
                      <a:pPr algn="ctr"/>
                      <a:r>
                        <a:rPr lang="en-US" sz="2000" dirty="0" smtClean="0"/>
                        <a:t>How will I do it?</a:t>
                      </a:r>
                      <a:endParaRPr lang="en-US" sz="2000" dirty="0"/>
                    </a:p>
                  </a:txBody>
                  <a:tcPr/>
                </a:tc>
                <a:tc>
                  <a:txBody>
                    <a:bodyPr/>
                    <a:lstStyle/>
                    <a:p>
                      <a:pPr algn="ctr"/>
                      <a:r>
                        <a:rPr lang="en-US" sz="2000" dirty="0" smtClean="0"/>
                        <a:t>Indicator</a:t>
                      </a:r>
                      <a:endParaRPr lang="en-US" sz="2000" dirty="0"/>
                    </a:p>
                  </a:txBody>
                  <a:tcPr/>
                </a:tc>
                <a:tc>
                  <a:txBody>
                    <a:bodyPr/>
                    <a:lstStyle/>
                    <a:p>
                      <a:pPr algn="ctr"/>
                      <a:r>
                        <a:rPr lang="en-US" sz="2000" dirty="0" smtClean="0"/>
                        <a:t>Timeline</a:t>
                      </a:r>
                      <a:endParaRPr lang="en-US" sz="2000" dirty="0"/>
                    </a:p>
                  </a:txBody>
                  <a:tcPr/>
                </a:tc>
              </a:tr>
              <a:tr h="959257">
                <a:tc>
                  <a:txBody>
                    <a:bodyPr/>
                    <a:lstStyle/>
                    <a:p>
                      <a:r>
                        <a:rPr lang="en-US" dirty="0" smtClean="0"/>
                        <a:t>Identify the potential</a:t>
                      </a:r>
                      <a:r>
                        <a:rPr lang="en-US" baseline="0" dirty="0" smtClean="0"/>
                        <a:t> hazards</a:t>
                      </a:r>
                      <a:endParaRPr lang="en-US" dirty="0"/>
                    </a:p>
                  </a:txBody>
                  <a:tcPr/>
                </a:tc>
                <a:tc>
                  <a:txBody>
                    <a:bodyPr/>
                    <a:lstStyle/>
                    <a:p>
                      <a:r>
                        <a:rPr lang="en-US" dirty="0" smtClean="0"/>
                        <a:t>By</a:t>
                      </a:r>
                      <a:r>
                        <a:rPr lang="en-US" baseline="0" dirty="0" smtClean="0"/>
                        <a:t> carrying out technical audits of the workplace</a:t>
                      </a:r>
                      <a:endParaRPr lang="en-US" dirty="0"/>
                    </a:p>
                  </a:txBody>
                  <a:tcPr/>
                </a:tc>
                <a:tc>
                  <a:txBody>
                    <a:bodyPr/>
                    <a:lstStyle/>
                    <a:p>
                      <a:r>
                        <a:rPr lang="en-US" dirty="0" smtClean="0"/>
                        <a:t>Number of potential hazards</a:t>
                      </a:r>
                      <a:r>
                        <a:rPr lang="en-US" baseline="0" dirty="0" smtClean="0"/>
                        <a:t> identified</a:t>
                      </a:r>
                      <a:endParaRPr lang="en-US" dirty="0"/>
                    </a:p>
                  </a:txBody>
                  <a:tcPr/>
                </a:tc>
                <a:tc>
                  <a:txBody>
                    <a:bodyPr/>
                    <a:lstStyle/>
                    <a:p>
                      <a:r>
                        <a:rPr lang="en-US" dirty="0" smtClean="0"/>
                        <a:t>Immediately</a:t>
                      </a:r>
                      <a:endParaRPr lang="en-US" dirty="0"/>
                    </a:p>
                  </a:txBody>
                  <a:tcPr/>
                </a:tc>
              </a:tr>
              <a:tr h="959257">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US" dirty="0"/>
                    </a:p>
                  </a:txBody>
                  <a:tcPr/>
                </a:tc>
              </a:tr>
              <a:tr h="861890">
                <a:tc>
                  <a:txBody>
                    <a:bodyPr/>
                    <a:lstStyle/>
                    <a:p>
                      <a:r>
                        <a:rPr lang="en-US" dirty="0" smtClean="0"/>
                        <a:t>Train</a:t>
                      </a:r>
                      <a:r>
                        <a:rPr lang="en-US" baseline="0" dirty="0" smtClean="0"/>
                        <a:t> workers on OSH</a:t>
                      </a:r>
                      <a:endParaRPr lang="en-US" dirty="0"/>
                    </a:p>
                  </a:txBody>
                  <a:tcPr/>
                </a:tc>
                <a:tc>
                  <a:txBody>
                    <a:bodyPr/>
                    <a:lstStyle/>
                    <a:p>
                      <a:r>
                        <a:rPr lang="en-US" dirty="0" smtClean="0"/>
                        <a:t>Through</a:t>
                      </a:r>
                      <a:r>
                        <a:rPr lang="en-US" baseline="0" dirty="0" smtClean="0"/>
                        <a:t> simulation exercises</a:t>
                      </a:r>
                      <a:endParaRPr lang="en-US" dirty="0"/>
                    </a:p>
                  </a:txBody>
                  <a:tcPr/>
                </a:tc>
                <a:tc>
                  <a:txBody>
                    <a:bodyPr/>
                    <a:lstStyle/>
                    <a:p>
                      <a:r>
                        <a:rPr lang="en-US" dirty="0" smtClean="0"/>
                        <a:t>No of trainings conducted</a:t>
                      </a:r>
                      <a:endParaRPr lang="en-US" dirty="0"/>
                    </a:p>
                  </a:txBody>
                  <a:tcPr/>
                </a:tc>
                <a:tc>
                  <a:txBody>
                    <a:bodyPr/>
                    <a:lstStyle/>
                    <a:p>
                      <a:endParaRPr lang="en-US" dirty="0"/>
                    </a:p>
                  </a:txBody>
                  <a:tcPr/>
                </a:tc>
              </a:tr>
            </a:tbl>
          </a:graphicData>
        </a:graphic>
      </p:graphicFrame>
      <p:sp>
        <p:nvSpPr>
          <p:cNvPr id="54302" name="TextBox 9"/>
          <p:cNvSpPr txBox="1">
            <a:spLocks noChangeArrowheads="1"/>
          </p:cNvSpPr>
          <p:nvPr/>
        </p:nvSpPr>
        <p:spPr bwMode="auto">
          <a:xfrm>
            <a:off x="457200" y="1600200"/>
            <a:ext cx="8534400" cy="1200150"/>
          </a:xfrm>
          <a:prstGeom prst="rect">
            <a:avLst/>
          </a:prstGeom>
          <a:noFill/>
          <a:ln w="9525">
            <a:noFill/>
            <a:miter lim="800000"/>
          </a:ln>
        </p:spPr>
        <p:txBody>
          <a:bodyPr>
            <a:spAutoFit/>
          </a:bodyPr>
          <a:lstStyle/>
          <a:p>
            <a:r>
              <a:rPr lang="en-US" sz="2400" i="1"/>
              <a:t>In the table below indicate the course of action you will take at your workplace regarding what you have learnt in this session</a:t>
            </a:r>
            <a:endParaRPr lang="en-US" sz="2400" i="1"/>
          </a:p>
        </p:txBody>
      </p:sp>
      <p:sp>
        <p:nvSpPr>
          <p:cNvPr id="54303" name="Slide Number Placeholder 3"/>
          <p:cNvSpPr>
            <a:spLocks noGrp="1"/>
          </p:cNvSpPr>
          <p:nvPr>
            <p:ph type="sldNum" sz="quarter" idx="11"/>
          </p:nvPr>
        </p:nvSpPr>
        <p:spPr bwMode="auto">
          <a:xfrm>
            <a:off x="381000" y="6569075"/>
            <a:ext cx="2133600" cy="365125"/>
          </a:xfrm>
          <a:noFill/>
          <a:ln>
            <a:miter lim="800000"/>
          </a:ln>
        </p:spPr>
        <p:txBody>
          <a:bodyPr anchor="t"/>
          <a:lstStyle/>
          <a:p>
            <a:pPr algn="ctr"/>
            <a:r>
              <a:rPr lang="en-US" sz="1000">
                <a:solidFill>
                  <a:schemeClr val="tx1"/>
                </a:solidFill>
                <a:latin typeface="Arial" panose="020B0604020202020204" pitchFamily="34" charset="0"/>
              </a:rPr>
              <a:t>Slide </a:t>
            </a:r>
            <a:fld id="{88B82A4D-24F3-449B-AC20-584056B167A3}" type="slidenum">
              <a:rPr lang="en-US" sz="1000">
                <a:solidFill>
                  <a:schemeClr val="tx1"/>
                </a:solidFill>
                <a:latin typeface="Arial" panose="020B0604020202020204" pitchFamily="34" charset="0"/>
              </a:rPr>
            </a:fld>
            <a:endParaRPr lang="en-US" sz="1000">
              <a:solidFill>
                <a:schemeClr val="tx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z="4000" smtClean="0">
                <a:ea typeface="MS PGothic" panose="020B0600070205080204" pitchFamily="34" charset="-128"/>
              </a:rPr>
              <a:t>References</a:t>
            </a:r>
            <a:endParaRPr lang="en-US" sz="4000" smtClean="0">
              <a:ea typeface="MS PGothic" panose="020B0600070205080204" pitchFamily="34" charset="-128"/>
            </a:endParaRPr>
          </a:p>
        </p:txBody>
      </p:sp>
      <p:sp>
        <p:nvSpPr>
          <p:cNvPr id="55299" name="Content Placeholder 2"/>
          <p:cNvSpPr>
            <a:spLocks noGrp="1"/>
          </p:cNvSpPr>
          <p:nvPr>
            <p:ph idx="1"/>
          </p:nvPr>
        </p:nvSpPr>
        <p:spPr bwMode="auto">
          <a:xfrm>
            <a:off x="457200" y="2057400"/>
            <a:ext cx="8229600" cy="4068763"/>
          </a:xfrm>
          <a:noFill/>
          <a:ln>
            <a:miter lim="800000"/>
          </a:ln>
        </p:spPr>
        <p:txBody>
          <a:bodyPr vert="horz" wrap="square" lIns="91440" tIns="45720" rIns="91440" bIns="45720" numCol="1" anchor="t" anchorCtr="0" compatLnSpc="1"/>
          <a:lstStyle/>
          <a:p>
            <a:r>
              <a:rPr lang="en-US" sz="2800" dirty="0" smtClean="0">
                <a:latin typeface="Arial" panose="020B0604020202020204" pitchFamily="34" charset="0"/>
                <a:ea typeface="MS PGothic" panose="020B0600070205080204" pitchFamily="34" charset="-128"/>
                <a:cs typeface="Arial" panose="020B0604020202020204" pitchFamily="34" charset="0"/>
              </a:rPr>
              <a:t>ISO 35001</a:t>
            </a:r>
            <a:endParaRPr lang="en-US" sz="2800" dirty="0" smtClean="0">
              <a:latin typeface="Arial" panose="020B0604020202020204" pitchFamily="34" charset="0"/>
              <a:ea typeface="MS PGothic" panose="020B0600070205080204" pitchFamily="34" charset="-128"/>
              <a:cs typeface="Arial" panose="020B0604020202020204" pitchFamily="34" charset="0"/>
            </a:endParaRPr>
          </a:p>
          <a:p>
            <a:r>
              <a:rPr lang="en-US" sz="2800" dirty="0" smtClean="0">
                <a:latin typeface="Arial" panose="020B0604020202020204" pitchFamily="34" charset="0"/>
                <a:ea typeface="MS PGothic" panose="020B0600070205080204" pitchFamily="34" charset="-128"/>
                <a:cs typeface="Arial" panose="020B0604020202020204" pitchFamily="34" charset="0"/>
              </a:rPr>
              <a:t>ISO 15190</a:t>
            </a:r>
            <a:endParaRPr lang="en-US" sz="2800" dirty="0" smtClean="0">
              <a:latin typeface="Arial" panose="020B0604020202020204" pitchFamily="34" charset="0"/>
              <a:ea typeface="MS PGothic" panose="020B0600070205080204" pitchFamily="34" charset="-128"/>
              <a:cs typeface="Arial" panose="020B0604020202020204" pitchFamily="34" charset="0"/>
            </a:endParaRPr>
          </a:p>
          <a:p>
            <a:r>
              <a:rPr lang="en-US" sz="2800" dirty="0" smtClean="0">
                <a:latin typeface="Arial" panose="020B0604020202020204" pitchFamily="34" charset="0"/>
                <a:ea typeface="MS PGothic" panose="020B0600070205080204" pitchFamily="34" charset="-128"/>
                <a:cs typeface="Arial" panose="020B0604020202020204" pitchFamily="34" charset="0"/>
              </a:rPr>
              <a:t>CDC:</a:t>
            </a:r>
            <a:r>
              <a:rPr lang="en-US" sz="2800" b="1" dirty="0" smtClean="0">
                <a:latin typeface="Arial" panose="020B0604020202020204" pitchFamily="34" charset="0"/>
                <a:ea typeface="MS PGothic" panose="020B0600070205080204" pitchFamily="34" charset="-128"/>
                <a:cs typeface="Arial" panose="020B0604020202020204" pitchFamily="34" charset="0"/>
              </a:rPr>
              <a:t> </a:t>
            </a:r>
            <a:r>
              <a:rPr lang="en-US" sz="2800" dirty="0" smtClean="0">
                <a:latin typeface="Arial" panose="020B0604020202020204" pitchFamily="34" charset="0"/>
                <a:ea typeface="MS PGothic" panose="020B0600070205080204" pitchFamily="34" charset="-128"/>
                <a:cs typeface="Arial" panose="020B0604020202020204" pitchFamily="34" charset="0"/>
              </a:rPr>
              <a:t>Power point presentations for ACILT Johannesburg Biosafety and Biosecurity training, November 2010</a:t>
            </a:r>
            <a:endParaRPr lang="en-US" sz="2800" dirty="0" smtClean="0">
              <a:latin typeface="Arial" panose="020B0604020202020204" pitchFamily="34" charset="0"/>
              <a:ea typeface="MS PGothic" panose="020B0600070205080204" pitchFamily="34" charset="-128"/>
              <a:cs typeface="Arial" panose="020B0604020202020204" pitchFamily="34" charset="0"/>
            </a:endParaRPr>
          </a:p>
        </p:txBody>
      </p:sp>
      <p:sp>
        <p:nvSpPr>
          <p:cNvPr id="55300" name="Footer Placeholder 3"/>
          <p:cNvSpPr>
            <a:spLocks noGrp="1"/>
          </p:cNvSpPr>
          <p:nvPr>
            <p:ph type="ftr" sz="quarter" idx="12"/>
          </p:nvPr>
        </p:nvSpPr>
        <p:spPr bwMode="auto">
          <a:xfrm>
            <a:off x="1981200" y="6324600"/>
            <a:ext cx="5181600" cy="365125"/>
          </a:xfrm>
          <a:noFill/>
          <a:ln>
            <a:miter lim="800000"/>
          </a:ln>
        </p:spPr>
        <p:txBody>
          <a:bodyPr vert="horz" wrap="square" lIns="91440" tIns="45720" rIns="91440" bIns="45720" numCol="1" anchor="ctr" anchorCtr="0" compatLnSpc="1"/>
          <a:lstStyle/>
          <a:p>
            <a:r>
              <a:rPr lang="en-US" sz="1200" smtClean="0">
                <a:latin typeface="Calibri" panose="020F0502020204030204" pitchFamily="34" charset="0"/>
              </a:rPr>
              <a:t>UGANDA NATIONAL BIORISK MANAGEMENT TRAINING MATERIALS </a:t>
            </a:r>
            <a:endParaRPr lang="en-US" sz="1200" smtClean="0">
              <a:latin typeface="Calibri" panose="020F0502020204030204" pitchFamily="34" charset="0"/>
            </a:endParaRPr>
          </a:p>
        </p:txBody>
      </p:sp>
      <p:sp>
        <p:nvSpPr>
          <p:cNvPr id="55301" name="Slide Number Placeholder 4"/>
          <p:cNvSpPr txBox="1"/>
          <p:nvPr/>
        </p:nvSpPr>
        <p:spPr bwMode="auto">
          <a:xfrm>
            <a:off x="8382000" y="6400800"/>
            <a:ext cx="762000" cy="273050"/>
          </a:xfrm>
          <a:prstGeom prst="rect">
            <a:avLst/>
          </a:prstGeom>
          <a:noFill/>
          <a:ln w="9525">
            <a:noFill/>
            <a:miter lim="800000"/>
          </a:ln>
        </p:spPr>
        <p:txBody>
          <a:bodyPr/>
          <a:lstStyle/>
          <a:p>
            <a:pPr algn="ctr" eaLnBrk="1" hangingPunct="1"/>
            <a:fld id="{FC0DEEA6-A3A7-4D1A-8CD5-CA243F3DF0F4}" type="slidenum">
              <a:rPr lang="en-US" sz="1000"/>
            </a:fld>
            <a:endParaRPr lang="en-US" sz="1000"/>
          </a:p>
        </p:txBody>
      </p:sp>
      <p:sp>
        <p:nvSpPr>
          <p:cNvPr id="55302" name="Date Placeholder 1"/>
          <p:cNvSpPr>
            <a:spLocks noGrp="1"/>
          </p:cNvSpPr>
          <p:nvPr>
            <p:ph type="dt" sz="quarter" idx="10"/>
          </p:nvPr>
        </p:nvSpPr>
        <p:spPr bwMode="auto">
          <a:noFill/>
          <a:ln>
            <a:miter lim="800000"/>
          </a:ln>
        </p:spPr>
        <p:txBody>
          <a:bodyPr/>
          <a:lstStyle/>
          <a:p>
            <a:fld id="{1D20FF05-4EA1-4488-ABAA-73BFE4DD9F51}" type="datetime1">
              <a:rPr lang="en-US" smtClean="0">
                <a:solidFill>
                  <a:schemeClr val="tx1"/>
                </a:solidFill>
              </a:rPr>
            </a:fld>
            <a:endParaRPr lang="en-US" smtClean="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4"/>
          <p:cNvSpPr>
            <a:spLocks noGrp="1"/>
          </p:cNvSpPr>
          <p:nvPr>
            <p:ph type="ctrTitle"/>
          </p:nvPr>
        </p:nvSpPr>
        <p:spPr/>
        <p:txBody>
          <a:bodyPr/>
          <a:lstStyle/>
          <a:p>
            <a:r>
              <a:rPr lang="en-US" smtClean="0">
                <a:ea typeface="MS PGothic" panose="020B0600070205080204" pitchFamily="34" charset="-128"/>
              </a:rPr>
              <a:t>THANKS</a:t>
            </a:r>
            <a:endParaRPr lang="en-US" smtClean="0">
              <a:ea typeface="MS PGothic" panose="020B0600070205080204" pitchFamily="34" charset="-128"/>
            </a:endParaRPr>
          </a:p>
        </p:txBody>
      </p:sp>
      <p:sp>
        <p:nvSpPr>
          <p:cNvPr id="56323" name="Date Placeholder 2"/>
          <p:cNvSpPr>
            <a:spLocks noGrp="1"/>
          </p:cNvSpPr>
          <p:nvPr>
            <p:ph type="dt" sz="quarter" idx="10"/>
          </p:nvPr>
        </p:nvSpPr>
        <p:spPr bwMode="auto">
          <a:noFill/>
          <a:ln>
            <a:miter lim="800000"/>
          </a:ln>
        </p:spPr>
        <p:txBody>
          <a:bodyPr/>
          <a:lstStyle/>
          <a:p>
            <a:fld id="{275C61A2-80CD-4BD3-A90F-6A944807FBFB}" type="datetime1">
              <a:rPr lang="en-US" smtClean="0"/>
            </a:fld>
            <a:endParaRPr lang="en-US" smtClean="0"/>
          </a:p>
        </p:txBody>
      </p:sp>
      <p:sp>
        <p:nvSpPr>
          <p:cNvPr id="56324" name="Slide Number Placeholder 3"/>
          <p:cNvSpPr>
            <a:spLocks noGrp="1"/>
          </p:cNvSpPr>
          <p:nvPr>
            <p:ph type="sldNum" sz="quarter" idx="12"/>
          </p:nvPr>
        </p:nvSpPr>
        <p:spPr bwMode="auto">
          <a:noFill/>
          <a:ln>
            <a:miter lim="800000"/>
          </a:ln>
        </p:spPr>
        <p:txBody>
          <a:bodyPr/>
          <a:lstStyle/>
          <a:p>
            <a:fld id="{CE6C6CFC-D0B0-43A6-B4C6-79EE5FD04C82}" type="slidenum">
              <a:rPr lang="en-US"/>
            </a:fld>
            <a:endParaRPr lang="en-US"/>
          </a:p>
        </p:txBody>
      </p:sp>
      <p:sp>
        <p:nvSpPr>
          <p:cNvPr id="56325" name="Footer Placeholder 4"/>
          <p:cNvSpPr>
            <a:spLocks noGrp="1"/>
          </p:cNvSpPr>
          <p:nvPr>
            <p:ph type="ftr" sz="quarter" idx="11"/>
          </p:nvPr>
        </p:nvSpPr>
        <p:spPr bwMode="auto">
          <a:noFill/>
          <a:ln>
            <a:miter lim="800000"/>
          </a:ln>
        </p:spPr>
        <p:txBody>
          <a:bodyPr vert="horz" wrap="square" lIns="91440" tIns="45720" rIns="91440" bIns="45720" numCol="1" anchor="t" anchorCtr="0" compatLnSpc="1"/>
          <a:lstStyle/>
          <a:p>
            <a:r>
              <a:rPr lang="en-US" smtClean="0"/>
              <a:t>UGANDA NATIONAL BIORISK MANAGEMENT TRAINING MATERIALS </a:t>
            </a:r>
            <a:endParaRPr lang="en-US" smtClean="0"/>
          </a:p>
        </p:txBody>
      </p:sp>
    </p:spTree>
    <p:custDataLst>
      <p:tags r:id="rId1"/>
    </p:custData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INTRODUCTION </a:t>
            </a:r>
            <a:endParaRPr lang="en-US" sz="4000" dirty="0"/>
          </a:p>
        </p:txBody>
      </p:sp>
      <p:sp>
        <p:nvSpPr>
          <p:cNvPr id="3" name="Content Placeholder 2"/>
          <p:cNvSpPr>
            <a:spLocks noGrp="1"/>
          </p:cNvSpPr>
          <p:nvPr>
            <p:ph idx="1"/>
          </p:nvPr>
        </p:nvSpPr>
        <p:spPr>
          <a:xfrm>
            <a:off x="685800" y="1462088"/>
            <a:ext cx="8305800" cy="4846637"/>
          </a:xfrm>
        </p:spPr>
        <p:txBody>
          <a:bodyPr/>
          <a:lstStyle/>
          <a:p>
            <a:r>
              <a:rPr lang="en-US" sz="2600" dirty="0" smtClean="0">
                <a:latin typeface="Arial" panose="020B0604020202020204" pitchFamily="34" charset="0"/>
                <a:ea typeface="MS PGothic" panose="020B0600070205080204" pitchFamily="34" charset="-128"/>
                <a:cs typeface="Arial" panose="020B0604020202020204" pitchFamily="34" charset="0"/>
              </a:rPr>
              <a:t>OSH </a:t>
            </a:r>
            <a:r>
              <a:rPr lang="en-US" sz="2600" dirty="0">
                <a:latin typeface="Arial" panose="020B0604020202020204" pitchFamily="34" charset="0"/>
                <a:ea typeface="MS PGothic" panose="020B0600070205080204" pitchFamily="34" charset="-128"/>
                <a:cs typeface="Arial" panose="020B0604020202020204" pitchFamily="34" charset="0"/>
              </a:rPr>
              <a:t>is a mechanism for recording and reporting occupational illnesses, injury, adverse incident and consequential actions</a:t>
            </a:r>
            <a:r>
              <a:rPr lang="en-US" sz="2600" dirty="0" smtClean="0">
                <a:latin typeface="Arial" panose="020B0604020202020204" pitchFamily="34" charset="0"/>
                <a:ea typeface="MS PGothic" panose="020B0600070205080204" pitchFamily="34" charset="-128"/>
                <a:cs typeface="Arial" panose="020B0604020202020204" pitchFamily="34" charset="0"/>
              </a:rPr>
              <a:t>.</a:t>
            </a:r>
            <a:endParaRPr lang="en-US" sz="2600" dirty="0" smtClean="0">
              <a:latin typeface="Arial" panose="020B0604020202020204" pitchFamily="34" charset="0"/>
              <a:ea typeface="MS PGothic" panose="020B0600070205080204" pitchFamily="34" charset="-128"/>
              <a:cs typeface="Arial" panose="020B0604020202020204" pitchFamily="34" charset="0"/>
            </a:endParaRPr>
          </a:p>
          <a:p>
            <a:r>
              <a:rPr lang="en-US" sz="2600" dirty="0" smtClean="0">
                <a:latin typeface="Arial" panose="020B0604020202020204" pitchFamily="34" charset="0"/>
                <a:ea typeface="MS PGothic" panose="020B0600070205080204" pitchFamily="34" charset="-128"/>
                <a:cs typeface="Arial" panose="020B0604020202020204" pitchFamily="34" charset="0"/>
              </a:rPr>
              <a:t>Employers should promote a safe work environment by eliminating </a:t>
            </a:r>
            <a:r>
              <a:rPr lang="en-US" sz="2600" dirty="0">
                <a:latin typeface="Arial" panose="020B0604020202020204" pitchFamily="34" charset="0"/>
                <a:ea typeface="MS PGothic" panose="020B0600070205080204" pitchFamily="34" charset="-128"/>
                <a:cs typeface="Arial" panose="020B0604020202020204" pitchFamily="34" charset="0"/>
              </a:rPr>
              <a:t>occupational factors and conditions hazardous to health and safety at </a:t>
            </a:r>
            <a:r>
              <a:rPr lang="en-US" sz="2600" dirty="0" smtClean="0">
                <a:latin typeface="Arial" panose="020B0604020202020204" pitchFamily="34" charset="0"/>
                <a:ea typeface="MS PGothic" panose="020B0600070205080204" pitchFamily="34" charset="-128"/>
                <a:cs typeface="Arial" panose="020B0604020202020204" pitchFamily="34" charset="0"/>
              </a:rPr>
              <a:t>workers, as well as encourage workers to report incidents and accidents </a:t>
            </a:r>
            <a:endParaRPr lang="en-US" sz="2600" dirty="0" smtClean="0">
              <a:latin typeface="Arial" panose="020B0604020202020204" pitchFamily="34" charset="0"/>
              <a:ea typeface="MS PGothic" panose="020B0600070205080204" pitchFamily="34" charset="-128"/>
              <a:cs typeface="Arial" panose="020B0604020202020204" pitchFamily="34" charset="0"/>
            </a:endParaRPr>
          </a:p>
          <a:p>
            <a:r>
              <a:rPr lang="en-US" sz="2600" dirty="0" smtClean="0">
                <a:latin typeface="Arial" panose="020B0604020202020204" pitchFamily="34" charset="0"/>
                <a:ea typeface="MS PGothic" panose="020B0600070205080204" pitchFamily="34" charset="-128"/>
                <a:cs typeface="Arial" panose="020B0604020202020204" pitchFamily="34" charset="0"/>
              </a:rPr>
              <a:t>It is the responsibility of the employee to report any unsafe working conditions and any accident or incident involving hazards</a:t>
            </a:r>
            <a:endParaRPr lang="en-US" sz="2600" dirty="0" smtClean="0">
              <a:latin typeface="Arial" panose="020B0604020202020204" pitchFamily="34" charset="0"/>
              <a:ea typeface="MS PGothic" panose="020B0600070205080204" pitchFamily="34" charset="-128"/>
              <a:cs typeface="Arial" panose="020B0604020202020204" pitchFamily="34" charset="0"/>
            </a:endParaRPr>
          </a:p>
          <a:p>
            <a:endParaRPr lang="en-US" sz="2600" dirty="0" smtClean="0">
              <a:solidFill>
                <a:srgbClr val="FF0000"/>
              </a:solidFill>
              <a:latin typeface="Arial" panose="020B0604020202020204" pitchFamily="34" charset="0"/>
              <a:ea typeface="MS PGothic" panose="020B0600070205080204" pitchFamily="34" charset="-128"/>
              <a:cs typeface="Arial" panose="020B0604020202020204" pitchFamily="34" charset="0"/>
            </a:endParaRPr>
          </a:p>
          <a:p>
            <a:endParaRPr lang="en-US" sz="2600" dirty="0">
              <a:solidFill>
                <a:srgbClr val="FF0000"/>
              </a:solidFill>
              <a:latin typeface="Arial" panose="020B0604020202020204" pitchFamily="34" charset="0"/>
              <a:ea typeface="MS PGothic" panose="020B0600070205080204" pitchFamily="34" charset="-128"/>
              <a:cs typeface="Arial" panose="020B0604020202020204" pitchFamily="34" charset="0"/>
            </a:endParaRPr>
          </a:p>
          <a:p>
            <a:endParaRPr lang="en-US" sz="2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p:txBody>
          <a:bodyPr/>
          <a:lstStyle/>
          <a:p>
            <a:pPr>
              <a:defRPr/>
            </a:pPr>
            <a:r>
              <a:rPr lang="en-US" smtClean="0"/>
              <a:t>UGANDA NATIONAL BIORISK MANAGEMENT TRAINING MATERIALS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endParaRPr lang="en-US" dirty="0"/>
          </a:p>
        </p:txBody>
      </p:sp>
      <p:sp>
        <p:nvSpPr>
          <p:cNvPr id="3" name="Content Placeholder 2"/>
          <p:cNvSpPr>
            <a:spLocks noGrp="1"/>
          </p:cNvSpPr>
          <p:nvPr>
            <p:ph idx="1"/>
          </p:nvPr>
        </p:nvSpPr>
        <p:spPr>
          <a:xfrm>
            <a:off x="685800" y="1600200"/>
            <a:ext cx="8229600" cy="4708525"/>
          </a:xfrm>
        </p:spPr>
        <p:txBody>
          <a:bodyPr/>
          <a:lstStyle/>
          <a:p>
            <a:r>
              <a:rPr lang="en-US" sz="2600" dirty="0" smtClean="0">
                <a:latin typeface="Arial" panose="020B0604020202020204" pitchFamily="34" charset="0"/>
                <a:cs typeface="Arial" panose="020B0604020202020204" pitchFamily="34" charset="0"/>
              </a:rPr>
              <a:t>A </a:t>
            </a:r>
            <a:r>
              <a:rPr lang="en-US" sz="2600" dirty="0">
                <a:latin typeface="Arial" panose="020B0604020202020204" pitchFamily="34" charset="0"/>
                <a:cs typeface="Arial" panose="020B0604020202020204" pitchFamily="34" charset="0"/>
              </a:rPr>
              <a:t>healthy and safe working environment is important for physical, mental and </a:t>
            </a:r>
            <a:r>
              <a:rPr lang="en-US" sz="2600" dirty="0" smtClean="0">
                <a:latin typeface="Arial" panose="020B0604020202020204" pitchFamily="34" charset="0"/>
                <a:cs typeface="Arial" panose="020B0604020202020204" pitchFamily="34" charset="0"/>
              </a:rPr>
              <a:t>social well-being </a:t>
            </a:r>
            <a:r>
              <a:rPr lang="en-US" sz="2600" dirty="0">
                <a:latin typeface="Arial" panose="020B0604020202020204" pitchFamily="34" charset="0"/>
                <a:cs typeface="Arial" panose="020B0604020202020204" pitchFamily="34" charset="0"/>
              </a:rPr>
              <a:t>of all health </a:t>
            </a:r>
            <a:r>
              <a:rPr lang="en-US" sz="2600" dirty="0" smtClean="0">
                <a:latin typeface="Arial" panose="020B0604020202020204" pitchFamily="34" charset="0"/>
                <a:cs typeface="Arial" panose="020B0604020202020204" pitchFamily="34" charset="0"/>
              </a:rPr>
              <a:t>workers.</a:t>
            </a:r>
            <a:endParaRPr lang="en-US" sz="2600" dirty="0" smtClean="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Health and safety of health workers are also important for the quality of care, </a:t>
            </a:r>
            <a:r>
              <a:rPr lang="en-US" sz="2600" dirty="0" smtClean="0">
                <a:latin typeface="Arial" panose="020B0604020202020204" pitchFamily="34" charset="0"/>
                <a:cs typeface="Arial" panose="020B0604020202020204" pitchFamily="34" charset="0"/>
              </a:rPr>
              <a:t>patient safety </a:t>
            </a:r>
            <a:r>
              <a:rPr lang="en-US" sz="2600" dirty="0">
                <a:latin typeface="Arial" panose="020B0604020202020204" pitchFamily="34" charset="0"/>
                <a:cs typeface="Arial" panose="020B0604020202020204" pitchFamily="34" charset="0"/>
              </a:rPr>
              <a:t>and prevention of infections in healthcare facilities</a:t>
            </a:r>
            <a:r>
              <a:rPr lang="en-US" sz="2600" dirty="0" smtClean="0">
                <a:latin typeface="Arial" panose="020B0604020202020204" pitchFamily="34" charset="0"/>
                <a:cs typeface="Arial" panose="020B0604020202020204" pitchFamily="34" charset="0"/>
              </a:rPr>
              <a:t>.</a:t>
            </a:r>
            <a:endParaRPr lang="en-US" sz="2600" dirty="0" smtClean="0">
              <a:latin typeface="Arial" panose="020B0604020202020204" pitchFamily="34" charset="0"/>
              <a:cs typeface="Arial" panose="020B0604020202020204" pitchFamily="34" charset="0"/>
            </a:endParaRPr>
          </a:p>
          <a:p>
            <a:r>
              <a:rPr lang="en-US" sz="2600" dirty="0">
                <a:latin typeface="Arial" panose="020B0604020202020204" pitchFamily="34" charset="0"/>
                <a:ea typeface="MS PGothic" panose="020B0600070205080204" pitchFamily="34" charset="-128"/>
                <a:cs typeface="Arial" panose="020B0604020202020204" pitchFamily="34" charset="0"/>
              </a:rPr>
              <a:t>Requires employer and worker collaboration</a:t>
            </a:r>
            <a:endParaRPr lang="en-US" sz="2600" dirty="0">
              <a:latin typeface="Arial" panose="020B0604020202020204" pitchFamily="34" charset="0"/>
              <a:ea typeface="MS PGothic" panose="020B0600070205080204" pitchFamily="34" charset="-128"/>
              <a:cs typeface="Arial" panose="020B0604020202020204" pitchFamily="34" charset="0"/>
            </a:endParaRPr>
          </a:p>
          <a:p>
            <a:endParaRPr lang="en-US" sz="2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p:txBody>
          <a:bodyPr/>
          <a:lstStyle/>
          <a:p>
            <a:pPr>
              <a:defRPr/>
            </a:pPr>
            <a:r>
              <a:rPr lang="en-US" smtClean="0"/>
              <a:t>UGANDA NATIONAL BIORISK MANAGEMENT TRAINING MATERIALS </a:t>
            </a:r>
            <a:endParaRPr lang="en-US"/>
          </a:p>
        </p:txBody>
      </p:sp>
      <p:pic>
        <p:nvPicPr>
          <p:cNvPr id="7" name="Picture 6"/>
          <p:cNvPicPr>
            <a:picLocks noChangeAspect="1"/>
          </p:cNvPicPr>
          <p:nvPr/>
        </p:nvPicPr>
        <p:blipFill>
          <a:blip r:embed="rId1"/>
          <a:stretch>
            <a:fillRect/>
          </a:stretch>
        </p:blipFill>
        <p:spPr>
          <a:xfrm>
            <a:off x="5711078" y="4800600"/>
            <a:ext cx="2962275" cy="17367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a:xfrm>
            <a:off x="457200" y="274638"/>
            <a:ext cx="7315200" cy="1143000"/>
          </a:xfrm>
        </p:spPr>
        <p:txBody>
          <a:bodyPr/>
          <a:lstStyle/>
          <a:p>
            <a:r>
              <a:rPr lang="en-US" altLang="en-US" smtClean="0"/>
              <a:t> </a:t>
            </a:r>
            <a:r>
              <a:rPr lang="en-US" altLang="en-US" sz="4000" b="1" smtClean="0">
                <a:solidFill>
                  <a:srgbClr val="0070C0"/>
                </a:solidFill>
                <a:latin typeface="Arial" panose="020B0604020202020204" pitchFamily="34" charset="0"/>
                <a:cs typeface="Arial" panose="020B0604020202020204" pitchFamily="34" charset="0"/>
              </a:rPr>
              <a:t>THE </a:t>
            </a:r>
            <a:r>
              <a:rPr lang="en-US" altLang="en-US" sz="4000" b="1" smtClean="0">
                <a:solidFill>
                  <a:srgbClr val="C00000"/>
                </a:solidFill>
                <a:latin typeface="Arial" panose="020B0604020202020204" pitchFamily="34" charset="0"/>
                <a:cs typeface="Arial" panose="020B0604020202020204" pitchFamily="34" charset="0"/>
              </a:rPr>
              <a:t>AMP</a:t>
            </a:r>
            <a:r>
              <a:rPr lang="en-US" altLang="en-US" sz="4000" b="1" smtClean="0">
                <a:solidFill>
                  <a:srgbClr val="0070C0"/>
                </a:solidFill>
                <a:latin typeface="Arial" panose="020B0604020202020204" pitchFamily="34" charset="0"/>
                <a:cs typeface="Arial" panose="020B0604020202020204" pitchFamily="34" charset="0"/>
              </a:rPr>
              <a:t> Model</a:t>
            </a:r>
            <a:endParaRPr lang="en-US" altLang="en-US" b="1" smtClean="0">
              <a:solidFill>
                <a:srgbClr val="0070C0"/>
              </a:solidFill>
              <a:latin typeface="Arial" panose="020B0604020202020204" pitchFamily="34" charset="0"/>
              <a:cs typeface="Arial" panose="020B0604020202020204" pitchFamily="34" charset="0"/>
            </a:endParaRP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mtClean="0">
                <a:solidFill>
                  <a:srgbClr val="898989"/>
                </a:solidFill>
                <a:latin typeface="Calibri" panose="020F0502020204030204" pitchFamily="34" charset="0"/>
              </a:rPr>
              <a:t>Slide </a:t>
            </a:r>
            <a:fld id="{7B2A4475-2B3E-4C84-B74A-351BC602FE0C}" type="slidenum">
              <a:rPr lang="en-US" altLang="en-US" smtClean="0">
                <a:solidFill>
                  <a:srgbClr val="898989"/>
                </a:solidFill>
                <a:latin typeface="Calibri" panose="020F0502020204030204" pitchFamily="34" charset="0"/>
              </a:rPr>
            </a:fld>
            <a:endParaRPr lang="en-US" altLang="en-US" smtClean="0">
              <a:solidFill>
                <a:srgbClr val="898989"/>
              </a:solidFill>
              <a:latin typeface="Calibri" panose="020F0502020204030204" pitchFamily="34" charset="0"/>
            </a:endParaRPr>
          </a:p>
        </p:txBody>
      </p:sp>
      <p:sp>
        <p:nvSpPr>
          <p:cNvPr id="24580"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FABEC4A-C504-47FC-9843-1C514E6E7375}" type="datetime1">
              <a:rPr lang="en-US" altLang="en-US" smtClean="0">
                <a:solidFill>
                  <a:srgbClr val="898989"/>
                </a:solidFill>
                <a:latin typeface="Calibri" panose="020F0502020204030204" pitchFamily="34" charset="0"/>
              </a:rPr>
            </a:fld>
            <a:endParaRPr lang="en-US" altLang="en-US" smtClean="0">
              <a:solidFill>
                <a:srgbClr val="898989"/>
              </a:solidFill>
              <a:latin typeface="Calibri" panose="020F0502020204030204" pitchFamily="34" charset="0"/>
            </a:endParaRPr>
          </a:p>
        </p:txBody>
      </p:sp>
      <p:sp>
        <p:nvSpPr>
          <p:cNvPr id="6" name="Footer Placeholder 5"/>
          <p:cNvSpPr>
            <a:spLocks noGrp="1"/>
          </p:cNvSpPr>
          <p:nvPr>
            <p:ph type="ftr" sz="quarter" idx="11"/>
          </p:nvPr>
        </p:nvSpPr>
        <p:spPr/>
        <p:txBody>
          <a:bodyPr/>
          <a:lstStyle/>
          <a:p>
            <a:pPr>
              <a:defRPr/>
            </a:pPr>
            <a:r>
              <a:rPr lang="en-US" dirty="0"/>
              <a:t>UGANDA NATIONAL BIORISK MANAGEMENT TRAINING MATERIALS </a:t>
            </a:r>
            <a:endParaRPr lang="en-US" dirty="0"/>
          </a:p>
        </p:txBody>
      </p:sp>
      <p:pic>
        <p:nvPicPr>
          <p:cNvPr id="24582" name="Picture 7"/>
          <p:cNvPicPr>
            <a:picLocks noChangeAspect="1"/>
          </p:cNvPicPr>
          <p:nvPr/>
        </p:nvPicPr>
        <p:blipFill>
          <a:blip r:embed="rId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0" y="1716088"/>
            <a:ext cx="5867400" cy="437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2"/>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Definition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62088"/>
            <a:ext cx="8534400" cy="4664075"/>
          </a:xfrm>
        </p:spPr>
        <p:txBody>
          <a:bodyPr/>
          <a:lstStyle/>
          <a:p>
            <a:pPr eaLnBrk="1" hangingPunct="1"/>
            <a:r>
              <a:rPr lang="en-US" sz="2600" dirty="0">
                <a:latin typeface="Arial" panose="020B0604020202020204" pitchFamily="34" charset="0"/>
                <a:cs typeface="Arial" panose="020B0604020202020204" pitchFamily="34" charset="0"/>
              </a:rPr>
              <a:t>Occupational health is the promotion and maintenance of the highest degree of physical, mental and social well-being of workers in all occupations.</a:t>
            </a:r>
            <a:endParaRPr lang="en-US" sz="2600" dirty="0">
              <a:latin typeface="Arial" panose="020B0604020202020204" pitchFamily="34" charset="0"/>
              <a:cs typeface="Arial" panose="020B0604020202020204" pitchFamily="34" charset="0"/>
            </a:endParaRPr>
          </a:p>
          <a:p>
            <a:pPr eaLnBrk="1" hangingPunct="1"/>
            <a:endParaRPr lang="en-US" sz="2600" dirty="0" smtClean="0">
              <a:latin typeface="Arial" panose="020B0604020202020204" pitchFamily="34" charset="0"/>
              <a:cs typeface="Arial" panose="020B0604020202020204" pitchFamily="34" charset="0"/>
            </a:endParaRPr>
          </a:p>
          <a:p>
            <a:pPr eaLnBrk="1" hangingPunct="1"/>
            <a:r>
              <a:rPr lang="en-US" sz="2600" dirty="0" smtClean="0">
                <a:latin typeface="Arial" panose="020B0604020202020204" pitchFamily="34" charset="0"/>
                <a:cs typeface="Arial" panose="020B0604020202020204" pitchFamily="34" charset="0"/>
              </a:rPr>
              <a:t>The </a:t>
            </a:r>
            <a:r>
              <a:rPr lang="en-US" sz="2600" dirty="0">
                <a:latin typeface="Arial" panose="020B0604020202020204" pitchFamily="34" charset="0"/>
                <a:cs typeface="Arial" panose="020B0604020202020204" pitchFamily="34" charset="0"/>
              </a:rPr>
              <a:t>protection of workers in their employment from risks resulting from factors adverse to health in the course of work.</a:t>
            </a:r>
            <a:endParaRPr lang="en-US" sz="2600" dirty="0">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p:txBody>
          <a:bodyPr/>
          <a:lstStyle/>
          <a:p>
            <a:pPr>
              <a:defRPr/>
            </a:pPr>
            <a:r>
              <a:rPr lang="en-US" smtClean="0"/>
              <a:t>UGANDA NATIONAL BIORISK MANAGEMENT TRAINING MATERIALS </a:t>
            </a:r>
            <a:endParaRPr lang="en-US"/>
          </a:p>
        </p:txBody>
      </p:sp>
      <p:pic>
        <p:nvPicPr>
          <p:cNvPr id="7" name="Picture 2" descr="CSS NCII (COC1) | Occupational Health and Safety Policy – ICTTechTips"/>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029200" y="4191000"/>
            <a:ext cx="3756212"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600" dirty="0">
                <a:latin typeface="Arial" panose="020B0604020202020204" pitchFamily="34" charset="0"/>
                <a:cs typeface="Arial" panose="020B0604020202020204" pitchFamily="34" charset="0"/>
              </a:rPr>
              <a:t>Occupational Health and </a:t>
            </a:r>
            <a:r>
              <a:rPr lang="en-GB" altLang="en-US" sz="3600" dirty="0" smtClean="0">
                <a:latin typeface="Arial" panose="020B0604020202020204" pitchFamily="34" charset="0"/>
                <a:cs typeface="Arial" panose="020B0604020202020204" pitchFamily="34" charset="0"/>
              </a:rPr>
              <a:t>Safety programs </a:t>
            </a:r>
            <a:endParaRPr lang="en-US" sz="3600" dirty="0"/>
          </a:p>
        </p:txBody>
      </p:sp>
      <p:sp>
        <p:nvSpPr>
          <p:cNvPr id="3" name="Content Placeholder 2"/>
          <p:cNvSpPr>
            <a:spLocks noGrp="1"/>
          </p:cNvSpPr>
          <p:nvPr>
            <p:ph idx="1"/>
          </p:nvPr>
        </p:nvSpPr>
        <p:spPr>
          <a:xfrm>
            <a:off x="457200" y="1752600"/>
            <a:ext cx="8458200" cy="4373563"/>
          </a:xfrm>
        </p:spPr>
        <p:txBody>
          <a:bodyPr/>
          <a:lstStyle/>
          <a:p>
            <a:pPr eaLnBrk="1" hangingPunct="1"/>
            <a:r>
              <a:rPr lang="en-US" sz="2600" dirty="0">
                <a:latin typeface="Arial" panose="020B0604020202020204" pitchFamily="34" charset="0"/>
                <a:ea typeface="MS PGothic" panose="020B0600070205080204" pitchFamily="34" charset="-128"/>
                <a:cs typeface="Arial" panose="020B0604020202020204" pitchFamily="34" charset="0"/>
              </a:rPr>
              <a:t>An effective occupational safety and health program includes the following four </a:t>
            </a:r>
            <a:r>
              <a:rPr lang="en-US" sz="2600" b="1" dirty="0">
                <a:latin typeface="Arial" panose="020B0604020202020204" pitchFamily="34" charset="0"/>
                <a:ea typeface="MS PGothic" panose="020B0600070205080204" pitchFamily="34" charset="-128"/>
                <a:cs typeface="Arial" panose="020B0604020202020204" pitchFamily="34" charset="0"/>
              </a:rPr>
              <a:t>elements:</a:t>
            </a:r>
            <a:endParaRPr lang="en-US" sz="2600" b="1" dirty="0">
              <a:latin typeface="Arial" panose="020B0604020202020204" pitchFamily="34" charset="0"/>
              <a:ea typeface="MS PGothic" panose="020B0600070205080204" pitchFamily="34" charset="-128"/>
              <a:cs typeface="Arial" panose="020B0604020202020204" pitchFamily="34" charset="0"/>
            </a:endParaRPr>
          </a:p>
          <a:p>
            <a:pPr lvl="1" eaLnBrk="1" hangingPunct="1">
              <a:buFont typeface="Courier New" panose="02070309020205020404" pitchFamily="49" charset="0"/>
              <a:buChar char="o"/>
            </a:pPr>
            <a:r>
              <a:rPr lang="en-US" sz="2600" dirty="0">
                <a:latin typeface="Arial" panose="020B0604020202020204" pitchFamily="34" charset="0"/>
                <a:ea typeface="MS PGothic" panose="020B0600070205080204" pitchFamily="34" charset="-128"/>
                <a:cs typeface="Arial" panose="020B0604020202020204" pitchFamily="34" charset="0"/>
              </a:rPr>
              <a:t>Management commitment and employee involvement</a:t>
            </a:r>
            <a:endParaRPr lang="en-US" sz="2600" dirty="0">
              <a:latin typeface="Arial" panose="020B0604020202020204" pitchFamily="34" charset="0"/>
              <a:ea typeface="MS PGothic" panose="020B0600070205080204" pitchFamily="34" charset="-128"/>
              <a:cs typeface="Arial" panose="020B0604020202020204" pitchFamily="34" charset="0"/>
            </a:endParaRPr>
          </a:p>
          <a:p>
            <a:pPr lvl="1" eaLnBrk="1" hangingPunct="1">
              <a:buFont typeface="Courier New" panose="02070309020205020404" pitchFamily="49" charset="0"/>
              <a:buChar char="o"/>
            </a:pPr>
            <a:r>
              <a:rPr lang="en-US" sz="2600" dirty="0">
                <a:latin typeface="Arial" panose="020B0604020202020204" pitchFamily="34" charset="0"/>
                <a:ea typeface="MS PGothic" panose="020B0600070205080204" pitchFamily="34" charset="-128"/>
                <a:cs typeface="Arial" panose="020B0604020202020204" pitchFamily="34" charset="0"/>
              </a:rPr>
              <a:t>Hazard/Risk Assessment</a:t>
            </a:r>
            <a:endParaRPr lang="en-US" sz="2600" dirty="0">
              <a:latin typeface="Arial" panose="020B0604020202020204" pitchFamily="34" charset="0"/>
              <a:ea typeface="MS PGothic" panose="020B0600070205080204" pitchFamily="34" charset="-128"/>
              <a:cs typeface="Arial" panose="020B0604020202020204" pitchFamily="34" charset="0"/>
            </a:endParaRPr>
          </a:p>
          <a:p>
            <a:pPr lvl="1" eaLnBrk="1" hangingPunct="1">
              <a:buFont typeface="Courier New" panose="02070309020205020404" pitchFamily="49" charset="0"/>
              <a:buChar char="o"/>
            </a:pPr>
            <a:r>
              <a:rPr lang="en-US" sz="2600" dirty="0">
                <a:latin typeface="Arial" panose="020B0604020202020204" pitchFamily="34" charset="0"/>
                <a:ea typeface="MS PGothic" panose="020B0600070205080204" pitchFamily="34" charset="-128"/>
                <a:cs typeface="Arial" panose="020B0604020202020204" pitchFamily="34" charset="0"/>
              </a:rPr>
              <a:t>Hazard prevention and control</a:t>
            </a:r>
            <a:endParaRPr lang="en-US" sz="2600" dirty="0">
              <a:latin typeface="Arial" panose="020B0604020202020204" pitchFamily="34" charset="0"/>
              <a:ea typeface="MS PGothic" panose="020B0600070205080204" pitchFamily="34" charset="-128"/>
              <a:cs typeface="Arial" panose="020B0604020202020204" pitchFamily="34" charset="0"/>
            </a:endParaRPr>
          </a:p>
          <a:p>
            <a:pPr lvl="1" eaLnBrk="1" hangingPunct="1">
              <a:buFont typeface="Courier New" panose="02070309020205020404" pitchFamily="49" charset="0"/>
              <a:buChar char="o"/>
            </a:pPr>
            <a:r>
              <a:rPr lang="en-US" sz="2600" dirty="0">
                <a:latin typeface="Arial" panose="020B0604020202020204" pitchFamily="34" charset="0"/>
                <a:ea typeface="MS PGothic" panose="020B0600070205080204" pitchFamily="34" charset="-128"/>
                <a:cs typeface="Arial" panose="020B0604020202020204" pitchFamily="34" charset="0"/>
              </a:rPr>
              <a:t>Safety and health training</a:t>
            </a:r>
            <a:endParaRPr lang="en-US" sz="2600" dirty="0">
              <a:latin typeface="Arial" panose="020B0604020202020204" pitchFamily="34" charset="0"/>
              <a:ea typeface="MS PGothic" panose="020B0600070205080204" pitchFamily="34" charset="-128"/>
              <a:cs typeface="Arial" panose="020B0604020202020204" pitchFamily="34" charset="0"/>
            </a:endParaRPr>
          </a:p>
          <a:p>
            <a:endParaRPr lang="en-US" dirty="0"/>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a:xfrm>
            <a:off x="2057400" y="6400800"/>
            <a:ext cx="5257800" cy="273050"/>
          </a:xfrm>
        </p:spPr>
        <p:txBody>
          <a:bodyPr/>
          <a:lstStyle/>
          <a:p>
            <a:pPr>
              <a:defRPr/>
            </a:pPr>
            <a:r>
              <a:rPr lang="en-US" dirty="0" smtClean="0"/>
              <a:t>UGANDA NATIONAL BIORISK MANAGEMENT TRAINING MATERIALS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96200" cy="914400"/>
          </a:xfrm>
        </p:spPr>
        <p:txBody>
          <a:bodyPr/>
          <a:lstStyle/>
          <a:p>
            <a:r>
              <a:rPr lang="en-US" sz="3200" dirty="0" smtClean="0">
                <a:latin typeface="Arial" panose="020B0604020202020204" pitchFamily="34" charset="0"/>
                <a:cs typeface="Arial" panose="020B0604020202020204" pitchFamily="34" charset="0"/>
              </a:rPr>
              <a:t>Importance of occupational health and safety programs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534400" cy="4860926"/>
          </a:xfrm>
        </p:spPr>
        <p:txBody>
          <a:bodyPr/>
          <a:lstStyle/>
          <a:p>
            <a:r>
              <a:rPr lang="en-US" sz="2400" dirty="0" smtClean="0">
                <a:latin typeface="Arial" panose="020B0604020202020204" pitchFamily="34" charset="0"/>
                <a:cs typeface="Arial" panose="020B0604020202020204" pitchFamily="34" charset="0"/>
              </a:rPr>
              <a:t>To </a:t>
            </a:r>
            <a:r>
              <a:rPr lang="en-US" sz="2400" dirty="0">
                <a:latin typeface="Arial" panose="020B0604020202020204" pitchFamily="34" charset="0"/>
                <a:cs typeface="Arial" panose="020B0604020202020204" pitchFamily="34" charset="0"/>
              </a:rPr>
              <a:t>protect health, safety and well-being of </a:t>
            </a:r>
            <a:r>
              <a:rPr lang="en-US" sz="2400" dirty="0" smtClean="0">
                <a:latin typeface="Arial" panose="020B0604020202020204" pitchFamily="34" charset="0"/>
                <a:cs typeface="Arial" panose="020B0604020202020204" pitchFamily="34" charset="0"/>
              </a:rPr>
              <a:t>workers and </a:t>
            </a:r>
            <a:r>
              <a:rPr lang="en-US" sz="2400" dirty="0">
                <a:latin typeface="Arial" panose="020B0604020202020204" pitchFamily="34" charset="0"/>
                <a:cs typeface="Arial" panose="020B0604020202020204" pitchFamily="34" charset="0"/>
              </a:rPr>
              <a:t>people at work </a:t>
            </a:r>
            <a:r>
              <a:rPr lang="en-US" sz="2400" dirty="0" smtClean="0">
                <a:latin typeface="Arial" panose="020B0604020202020204" pitchFamily="34" charset="0"/>
                <a:cs typeface="Arial" panose="020B0604020202020204" pitchFamily="34" charset="0"/>
              </a:rPr>
              <a:t>through:</a:t>
            </a:r>
            <a:endParaRPr lang="en-US" sz="2400" dirty="0" smtClean="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Primary </a:t>
            </a:r>
            <a:r>
              <a:rPr lang="en-US" sz="2200" dirty="0">
                <a:latin typeface="Arial" panose="020B0604020202020204" pitchFamily="34" charset="0"/>
                <a:cs typeface="Arial" panose="020B0604020202020204" pitchFamily="34" charset="0"/>
              </a:rPr>
              <a:t>prevention and control of occupational </a:t>
            </a:r>
            <a:r>
              <a:rPr lang="en-US" sz="2200" dirty="0" smtClean="0">
                <a:latin typeface="Arial" panose="020B0604020202020204" pitchFamily="34" charset="0"/>
                <a:cs typeface="Arial" panose="020B0604020202020204" pitchFamily="34" charset="0"/>
              </a:rPr>
              <a:t>hazards</a:t>
            </a:r>
            <a:endParaRPr lang="en-US" sz="22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Monitoring </a:t>
            </a:r>
            <a:r>
              <a:rPr lang="en-US" sz="2200" dirty="0">
                <a:latin typeface="Arial" panose="020B0604020202020204" pitchFamily="34" charset="0"/>
                <a:cs typeface="Arial" panose="020B0604020202020204" pitchFamily="34" charset="0"/>
              </a:rPr>
              <a:t>the health of workers in relation to their </a:t>
            </a:r>
            <a:r>
              <a:rPr lang="en-US" sz="2200" dirty="0" smtClean="0">
                <a:latin typeface="Arial" panose="020B0604020202020204" pitchFamily="34" charset="0"/>
                <a:cs typeface="Arial" panose="020B0604020202020204" pitchFamily="34" charset="0"/>
              </a:rPr>
              <a:t>work</a:t>
            </a:r>
            <a:endParaRPr lang="en-US" sz="22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promoting healthy </a:t>
            </a:r>
            <a:r>
              <a:rPr lang="en-US" sz="2200" dirty="0" smtClean="0">
                <a:latin typeface="Arial" panose="020B0604020202020204" pitchFamily="34" charset="0"/>
                <a:cs typeface="Arial" panose="020B0604020202020204" pitchFamily="34" charset="0"/>
              </a:rPr>
              <a:t>behaviors, </a:t>
            </a:r>
            <a:r>
              <a:rPr lang="en-US" sz="2200" dirty="0">
                <a:latin typeface="Arial" panose="020B0604020202020204" pitchFamily="34" charset="0"/>
                <a:cs typeface="Arial" panose="020B0604020202020204" pitchFamily="34" charset="0"/>
              </a:rPr>
              <a:t>physical and mental well-being among workers</a:t>
            </a:r>
            <a:r>
              <a:rPr lang="en-US" sz="2200" dirty="0" smtClean="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Improvement </a:t>
            </a:r>
            <a:r>
              <a:rPr lang="en-US" sz="2200" dirty="0">
                <a:latin typeface="Arial" panose="020B0604020202020204" pitchFamily="34" charset="0"/>
                <a:cs typeface="Arial" panose="020B0604020202020204" pitchFamily="34" charset="0"/>
              </a:rPr>
              <a:t>of working </a:t>
            </a:r>
            <a:r>
              <a:rPr lang="en-US" sz="2200" dirty="0" smtClean="0">
                <a:latin typeface="Arial" panose="020B0604020202020204" pitchFamily="34" charset="0"/>
                <a:cs typeface="Arial" panose="020B0604020202020204" pitchFamily="34" charset="0"/>
              </a:rPr>
              <a:t>environment</a:t>
            </a:r>
            <a:endParaRPr lang="en-US" sz="2200" dirty="0" smtClean="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Development </a:t>
            </a:r>
            <a:r>
              <a:rPr lang="en-US" sz="2200" dirty="0">
                <a:latin typeface="Arial" panose="020B0604020202020204" pitchFamily="34" charset="0"/>
                <a:cs typeface="Arial" panose="020B0604020202020204" pitchFamily="34" charset="0"/>
              </a:rPr>
              <a:t>of work cultures and organizations to support health and </a:t>
            </a:r>
            <a:r>
              <a:rPr lang="en-US" sz="2200" dirty="0" smtClean="0">
                <a:latin typeface="Arial" panose="020B0604020202020204" pitchFamily="34" charset="0"/>
                <a:cs typeface="Arial" panose="020B0604020202020204" pitchFamily="34" charset="0"/>
              </a:rPr>
              <a:t>safety</a:t>
            </a:r>
            <a:endParaRPr lang="en-US" sz="2200" dirty="0" smtClean="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Promotion </a:t>
            </a:r>
            <a:r>
              <a:rPr lang="en-US" sz="2200" dirty="0">
                <a:latin typeface="Arial" panose="020B0604020202020204" pitchFamily="34" charset="0"/>
                <a:cs typeface="Arial" panose="020B0604020202020204" pitchFamily="34" charset="0"/>
              </a:rPr>
              <a:t>of positive social climate and smooth </a:t>
            </a:r>
            <a:r>
              <a:rPr lang="en-US" sz="2200" dirty="0" smtClean="0">
                <a:latin typeface="Arial" panose="020B0604020202020204" pitchFamily="34" charset="0"/>
                <a:cs typeface="Arial" panose="020B0604020202020204" pitchFamily="34" charset="0"/>
              </a:rPr>
              <a:t>work operation</a:t>
            </a:r>
            <a:endParaRPr lang="en-US" sz="22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 Enhanced </a:t>
            </a:r>
            <a:r>
              <a:rPr lang="en-US" sz="2200" dirty="0">
                <a:latin typeface="Arial" panose="020B0604020202020204" pitchFamily="34" charset="0"/>
                <a:cs typeface="Arial" panose="020B0604020202020204" pitchFamily="34" charset="0"/>
              </a:rPr>
              <a:t>productivity of the </a:t>
            </a:r>
            <a:r>
              <a:rPr lang="en-US" sz="2200" dirty="0" smtClean="0">
                <a:latin typeface="Arial" panose="020B0604020202020204" pitchFamily="34" charset="0"/>
                <a:cs typeface="Arial" panose="020B0604020202020204" pitchFamily="34" charset="0"/>
              </a:rPr>
              <a:t>organization.</a:t>
            </a:r>
            <a:r>
              <a:rPr lang="en-US" sz="2200" dirty="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fld id="{E313B36E-C17F-4DFD-BF9C-AE44AAA53299}" type="datetime1">
              <a:rPr lang="en-US" smtClean="0"/>
            </a:fld>
            <a:endParaRPr lang="en-US" dirty="0"/>
          </a:p>
        </p:txBody>
      </p:sp>
      <p:sp>
        <p:nvSpPr>
          <p:cNvPr id="5" name="Slide Number Placeholder 4"/>
          <p:cNvSpPr>
            <a:spLocks noGrp="1"/>
          </p:cNvSpPr>
          <p:nvPr>
            <p:ph type="sldNum" sz="quarter" idx="11"/>
          </p:nvPr>
        </p:nvSpPr>
        <p:spPr/>
        <p:txBody>
          <a:bodyPr/>
          <a:lstStyle/>
          <a:p>
            <a:pPr>
              <a:defRPr/>
            </a:pPr>
            <a:fld id="{FD9584A9-7B33-40D0-A74B-B5AE0F60F320}" type="slidenum">
              <a:rPr lang="en-US" smtClean="0"/>
            </a:fld>
            <a:endParaRPr lang="en-US"/>
          </a:p>
        </p:txBody>
      </p:sp>
      <p:sp>
        <p:nvSpPr>
          <p:cNvPr id="6" name="Footer Placeholder 5"/>
          <p:cNvSpPr>
            <a:spLocks noGrp="1"/>
          </p:cNvSpPr>
          <p:nvPr>
            <p:ph type="ftr" sz="quarter" idx="12"/>
          </p:nvPr>
        </p:nvSpPr>
        <p:spPr/>
        <p:txBody>
          <a:bodyPr/>
          <a:lstStyle/>
          <a:p>
            <a:pPr>
              <a:defRPr/>
            </a:pPr>
            <a:r>
              <a:rPr lang="en-US" smtClean="0"/>
              <a:t>UGANDA NATIONAL BIORISK MANAGEMENT TRAINING MATERIALS </a:t>
            </a:r>
            <a:endParaRPr lang="en-US"/>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SUB TOPIC" val="Biorisk Management"/>
</p:tagLst>
</file>

<file path=ppt/tags/tag2.xml><?xml version="1.0" encoding="utf-8"?>
<p:tagLst xmlns:p="http://schemas.openxmlformats.org/presentationml/2006/main">
  <p:tag name="LGPROADD" val="Y"/>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14373</Words>
  <Application>WPS Presentation</Application>
  <PresentationFormat>On-screen Show (4:3)</PresentationFormat>
  <Paragraphs>496</Paragraphs>
  <Slides>32</Slides>
  <Notes>11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32</vt:i4>
      </vt:variant>
    </vt:vector>
  </HeadingPairs>
  <TitlesOfParts>
    <vt:vector size="47" baseType="lpstr">
      <vt:lpstr>Arial</vt:lpstr>
      <vt:lpstr>SimSun</vt:lpstr>
      <vt:lpstr>Wingdings</vt:lpstr>
      <vt:lpstr>MS PGothic</vt:lpstr>
      <vt:lpstr>Calibri</vt:lpstr>
      <vt:lpstr>Arial Black</vt:lpstr>
      <vt:lpstr>ＭＳ 明朝</vt:lpstr>
      <vt:lpstr>Segoe Print</vt:lpstr>
      <vt:lpstr>Times New Roman</vt:lpstr>
      <vt:lpstr>Courier New</vt:lpstr>
      <vt:lpstr>Microsoft YaHei</vt:lpstr>
      <vt:lpstr>Arial Unicode MS</vt:lpstr>
      <vt:lpstr>Monotype Sorts</vt:lpstr>
      <vt:lpstr>Wingdings</vt:lpstr>
      <vt:lpstr>Office Theme</vt:lpstr>
      <vt:lpstr>OCCUPATIONAL SAFETY AND HEALTH</vt:lpstr>
      <vt:lpstr>Session content outline</vt:lpstr>
      <vt:lpstr>Learning objectives</vt:lpstr>
      <vt:lpstr>INTRODUCTION </vt:lpstr>
      <vt:lpstr>INTRODUCTION </vt:lpstr>
      <vt:lpstr> THE AMP Model</vt:lpstr>
      <vt:lpstr>Definition </vt:lpstr>
      <vt:lpstr>Occupational Health and Safety programs </vt:lpstr>
      <vt:lpstr>Importance of occupational health and safety programs</vt:lpstr>
      <vt:lpstr>Commonly encountered Occupational hazards in health facilities </vt:lpstr>
      <vt:lpstr>Commonly encountered Occupational hazards in health facilities </vt:lpstr>
      <vt:lpstr>The chain of infection</vt:lpstr>
      <vt:lpstr>  Chain of Infection and hierarchy of infection </vt:lpstr>
      <vt:lpstr>Mode of transmission of infectious agents among HCW</vt:lpstr>
      <vt:lpstr>Prevention of occupational exposures using a hierarchy of controls</vt:lpstr>
      <vt:lpstr>Preventive and control measures for work related exposures</vt:lpstr>
      <vt:lpstr>Preventive and control measures for work related exposures</vt:lpstr>
      <vt:lpstr>Preventive and control measures for work related exposures</vt:lpstr>
      <vt:lpstr> Preventive and control measures for work related exposures</vt:lpstr>
      <vt:lpstr>Preventive and control measures for work related exposures</vt:lpstr>
      <vt:lpstr>Preventive and control measures for work related exposures</vt:lpstr>
      <vt:lpstr> Preventive and control measures for work related exposures</vt:lpstr>
      <vt:lpstr>Preventive and control measures for work related exposures</vt:lpstr>
      <vt:lpstr>Preventive and control measures for work related exposures</vt:lpstr>
      <vt:lpstr>Preventive and control measures for work related exposures</vt:lpstr>
      <vt:lpstr>Preventive and control measures for work related exposures</vt:lpstr>
      <vt:lpstr>Occupational Health and Safety programs </vt:lpstr>
      <vt:lpstr>Assessment</vt:lpstr>
      <vt:lpstr>Summary</vt:lpstr>
      <vt:lpstr>Action Plan</vt:lpstr>
      <vt:lpstr>References</vt:lpstr>
      <vt:lpstr>THANKS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participation in a Training workshop</dc:title>
  <dc:creator>Julian Natukunda</dc:creator>
  <cp:lastModifiedBy>NDYANABO</cp:lastModifiedBy>
  <cp:revision>286</cp:revision>
  <dcterms:created xsi:type="dcterms:W3CDTF">2014-06-13T05:30:00Z</dcterms:created>
  <dcterms:modified xsi:type="dcterms:W3CDTF">2021-11-05T09:45:39Z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F99C898B707A413BAE1230D32B9FE221</vt:lpwstr>
  </property>
  <property fmtid="{D5CDD505-2E9C-101B-9397-08002B2CF9AE}" pid="3" name="KSOProductBuildVer">
    <vt:lpwstr>1033-11.2.0.10351</vt:lpwstr>
  </property>
</Properties>
</file>